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Lst>
  <p:notesMasterIdLst>
    <p:notesMasterId r:id="rId25"/>
  </p:notesMasterIdLst>
  <p:sldIdLst>
    <p:sldId id="354" r:id="rId3"/>
    <p:sldId id="366" r:id="rId4"/>
    <p:sldId id="402" r:id="rId5"/>
    <p:sldId id="442" r:id="rId6"/>
    <p:sldId id="441" r:id="rId7"/>
    <p:sldId id="393" r:id="rId8"/>
    <p:sldId id="437" r:id="rId9"/>
    <p:sldId id="440" r:id="rId10"/>
    <p:sldId id="397" r:id="rId11"/>
    <p:sldId id="398" r:id="rId12"/>
    <p:sldId id="428" r:id="rId13"/>
    <p:sldId id="429" r:id="rId14"/>
    <p:sldId id="431" r:id="rId15"/>
    <p:sldId id="408" r:id="rId16"/>
    <p:sldId id="409" r:id="rId17"/>
    <p:sldId id="410" r:id="rId18"/>
    <p:sldId id="411" r:id="rId19"/>
    <p:sldId id="416" r:id="rId20"/>
    <p:sldId id="417" r:id="rId21"/>
    <p:sldId id="432" r:id="rId22"/>
    <p:sldId id="427" r:id="rId23"/>
    <p:sldId id="34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579" autoAdjust="0"/>
  </p:normalViewPr>
  <p:slideViewPr>
    <p:cSldViewPr snapToGrid="0">
      <p:cViewPr varScale="1">
        <p:scale>
          <a:sx n="46" d="100"/>
          <a:sy n="46" d="100"/>
        </p:scale>
        <p:origin x="893" y="43"/>
      </p:cViewPr>
      <p:guideLst>
        <p:guide orient="horz" pos="2160"/>
        <p:guide pos="3840"/>
      </p:guideLst>
    </p:cSldViewPr>
  </p:slideViewPr>
  <p:notesTextViewPr>
    <p:cViewPr>
      <p:scale>
        <a:sx n="1" d="1"/>
        <a:sy n="1" d="1"/>
      </p:scale>
      <p:origin x="0" y="0"/>
    </p:cViewPr>
  </p:notesTextViewPr>
  <p:sorterViewPr>
    <p:cViewPr>
      <p:scale>
        <a:sx n="100" d="100"/>
        <a:sy n="100" d="100"/>
      </p:scale>
      <p:origin x="0" y="-75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C978F-49BC-41B1-9074-FD32F65E408C}" type="datetimeFigureOut">
              <a:rPr lang="en-SG" smtClean="0"/>
              <a:t>30/4/2018</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33E31-FE34-43F4-9B56-328F72FEC1F5}" type="slidenum">
              <a:rPr lang="en-SG" smtClean="0"/>
              <a:t>‹#›</a:t>
            </a:fld>
            <a:endParaRPr lang="en-SG"/>
          </a:p>
        </p:txBody>
      </p:sp>
    </p:spTree>
    <p:extLst>
      <p:ext uri="{BB962C8B-B14F-4D97-AF65-F5344CB8AC3E}">
        <p14:creationId xmlns:p14="http://schemas.microsoft.com/office/powerpoint/2010/main" val="76816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24604699"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ncbi.nlm.nih.gov/pubmed/1115956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astee.com.tw/german-commission-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tastee.com.tw/shop/lemon-balm/" TargetMode="External"/><Relationship Id="rId5" Type="http://schemas.openxmlformats.org/officeDocument/2006/relationships/hyperlink" Target="http://journals.lww.com/psychosomaticmedicine/pages/articleviewer.aspx?year=2004&amp;issue=07000&amp;article=00022&amp;type=abstract" TargetMode="External"/><Relationship Id="rId4" Type="http://schemas.openxmlformats.org/officeDocument/2006/relationships/hyperlink" Target="http://www.nutraingredients.com/Research/Berkem-builds-science-to-support-anti-stress-ingredien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medicine.medscape.com/article/253812-overview"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cbi.nlm.nih.gov/pubmed/1921666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7100">
              <a:defRPr>
                <a:solidFill>
                  <a:schemeClr val="tx1"/>
                </a:solidFill>
                <a:latin typeface="Garamond" pitchFamily="18" charset="0"/>
              </a:defRPr>
            </a:lvl1pPr>
            <a:lvl2pPr marL="742950" indent="-285750" defTabSz="927100">
              <a:defRPr>
                <a:solidFill>
                  <a:schemeClr val="tx1"/>
                </a:solidFill>
                <a:latin typeface="Garamond" pitchFamily="18" charset="0"/>
              </a:defRPr>
            </a:lvl2pPr>
            <a:lvl3pPr marL="1143000" indent="-228600" defTabSz="927100">
              <a:defRPr>
                <a:solidFill>
                  <a:schemeClr val="tx1"/>
                </a:solidFill>
                <a:latin typeface="Garamond" pitchFamily="18" charset="0"/>
              </a:defRPr>
            </a:lvl3pPr>
            <a:lvl4pPr marL="1600200" indent="-228600" defTabSz="927100">
              <a:defRPr>
                <a:solidFill>
                  <a:schemeClr val="tx1"/>
                </a:solidFill>
                <a:latin typeface="Garamond" pitchFamily="18" charset="0"/>
              </a:defRPr>
            </a:lvl4pPr>
            <a:lvl5pPr marL="2057400" indent="-228600" defTabSz="927100">
              <a:defRPr>
                <a:solidFill>
                  <a:schemeClr val="tx1"/>
                </a:solidFill>
                <a:latin typeface="Garamond" pitchFamily="18" charset="0"/>
              </a:defRPr>
            </a:lvl5pPr>
            <a:lvl6pPr marL="2514600" indent="-228600" defTabSz="927100" eaLnBrk="0" fontAlgn="base" hangingPunct="0">
              <a:spcBef>
                <a:spcPct val="0"/>
              </a:spcBef>
              <a:spcAft>
                <a:spcPct val="0"/>
              </a:spcAft>
              <a:defRPr>
                <a:solidFill>
                  <a:schemeClr val="tx1"/>
                </a:solidFill>
                <a:latin typeface="Garamond" pitchFamily="18" charset="0"/>
              </a:defRPr>
            </a:lvl6pPr>
            <a:lvl7pPr marL="2971800" indent="-228600" defTabSz="927100" eaLnBrk="0" fontAlgn="base" hangingPunct="0">
              <a:spcBef>
                <a:spcPct val="0"/>
              </a:spcBef>
              <a:spcAft>
                <a:spcPct val="0"/>
              </a:spcAft>
              <a:defRPr>
                <a:solidFill>
                  <a:schemeClr val="tx1"/>
                </a:solidFill>
                <a:latin typeface="Garamond" pitchFamily="18" charset="0"/>
              </a:defRPr>
            </a:lvl7pPr>
            <a:lvl8pPr marL="3429000" indent="-228600" defTabSz="927100" eaLnBrk="0" fontAlgn="base" hangingPunct="0">
              <a:spcBef>
                <a:spcPct val="0"/>
              </a:spcBef>
              <a:spcAft>
                <a:spcPct val="0"/>
              </a:spcAft>
              <a:defRPr>
                <a:solidFill>
                  <a:schemeClr val="tx1"/>
                </a:solidFill>
                <a:latin typeface="Garamond" pitchFamily="18" charset="0"/>
              </a:defRPr>
            </a:lvl8pPr>
            <a:lvl9pPr marL="3886200" indent="-228600" defTabSz="927100" eaLnBrk="0" fontAlgn="base" hangingPunct="0">
              <a:spcBef>
                <a:spcPct val="0"/>
              </a:spcBef>
              <a:spcAft>
                <a:spcPct val="0"/>
              </a:spcAft>
              <a:defRPr>
                <a:solidFill>
                  <a:schemeClr val="tx1"/>
                </a:solidFill>
                <a:latin typeface="Garamond" pitchFamily="18"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3A7ED124-2607-4D64-A06D-E8A9B72CAE0C}"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71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9591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天然植物雌激素：</a:t>
            </a:r>
            <a:r>
              <a:rPr lang="zh-TW" altLang="en-US" sz="1200" b="0" i="0" kern="1200" dirty="0">
                <a:solidFill>
                  <a:schemeClr val="tx1"/>
                </a:solidFill>
                <a:effectLst/>
                <a:latin typeface="+mn-lt"/>
                <a:ea typeface="+mn-ea"/>
                <a:cs typeface="+mn-cs"/>
              </a:rPr>
              <a:t>異黃酮</a:t>
            </a:r>
            <a:r>
              <a:rPr lang="en-US" altLang="zh-TW" sz="1200" b="0" i="0" kern="1200" dirty="0">
                <a:solidFill>
                  <a:schemeClr val="tx1"/>
                </a:solidFill>
                <a:effectLst/>
                <a:latin typeface="+mn-lt"/>
                <a:ea typeface="+mn-ea"/>
                <a:cs typeface="+mn-cs"/>
              </a:rPr>
              <a:t>(Isoflavone)</a:t>
            </a:r>
            <a:r>
              <a:rPr lang="zh-TW" altLang="en-US" sz="1200" b="0" i="0" kern="1200" dirty="0">
                <a:solidFill>
                  <a:schemeClr val="tx1"/>
                </a:solidFill>
                <a:effectLst/>
                <a:latin typeface="+mn-lt"/>
                <a:ea typeface="+mn-ea"/>
                <a:cs typeface="+mn-cs"/>
              </a:rPr>
              <a:t>多半存在於紅花苜蓿、大豆和其他谷物中。其中以北美紅花苜蓿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的異黃酮含量最高，根據美國農業部愛阿華州大學資料庫</a:t>
            </a:r>
            <a:r>
              <a:rPr lang="en-US" altLang="zh-TW" sz="1200" b="0" i="0" kern="1200" dirty="0">
                <a:solidFill>
                  <a:schemeClr val="tx1"/>
                </a:solidFill>
                <a:effectLst/>
                <a:latin typeface="+mn-lt"/>
                <a:ea typeface="+mn-ea"/>
                <a:cs typeface="+mn-cs"/>
              </a:rPr>
              <a:t>USDA-Iowa State University Database on the Isoflavone Content of Foods</a:t>
            </a:r>
            <a:r>
              <a:rPr lang="zh-TW" altLang="en-US" sz="1200" b="0" i="0" kern="1200" dirty="0">
                <a:solidFill>
                  <a:schemeClr val="tx1"/>
                </a:solidFill>
                <a:effectLst/>
                <a:latin typeface="+mn-lt"/>
                <a:ea typeface="+mn-ea"/>
                <a:cs typeface="+mn-cs"/>
              </a:rPr>
              <a:t>的測試報告資料顯示：每１００公克的乾燥紅花苜蓿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所含的活性異黃酮量</a:t>
            </a:r>
            <a:r>
              <a:rPr lang="en-US" altLang="zh-TW" sz="1200" b="0" i="0" kern="1200" dirty="0">
                <a:solidFill>
                  <a:schemeClr val="tx1"/>
                </a:solidFill>
                <a:effectLst/>
                <a:latin typeface="+mn-lt"/>
                <a:ea typeface="+mn-ea"/>
                <a:cs typeface="+mn-cs"/>
              </a:rPr>
              <a:t>(Formononetin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Biochanin)</a:t>
            </a:r>
            <a:r>
              <a:rPr lang="zh-TW" altLang="en-US" sz="1200" b="0" i="0" kern="1200" dirty="0">
                <a:solidFill>
                  <a:schemeClr val="tx1"/>
                </a:solidFill>
                <a:effectLst/>
                <a:latin typeface="+mn-lt"/>
                <a:ea typeface="+mn-ea"/>
                <a:cs typeface="+mn-cs"/>
              </a:rPr>
              <a:t>最高達</a:t>
            </a:r>
            <a:r>
              <a:rPr lang="en-US" altLang="zh-TW" sz="1200" b="0" i="0" kern="1200" dirty="0">
                <a:solidFill>
                  <a:schemeClr val="tx1"/>
                </a:solidFill>
                <a:effectLst/>
                <a:latin typeface="+mn-lt"/>
                <a:ea typeface="+mn-ea"/>
                <a:cs typeface="+mn-cs"/>
              </a:rPr>
              <a:t>2155mg</a:t>
            </a:r>
            <a:r>
              <a:rPr lang="zh-TW" altLang="en-US" sz="1200" b="0" i="0" kern="1200" dirty="0">
                <a:solidFill>
                  <a:schemeClr val="tx1"/>
                </a:solidFill>
                <a:effectLst/>
                <a:latin typeface="+mn-lt"/>
                <a:ea typeface="+mn-ea"/>
                <a:cs typeface="+mn-cs"/>
              </a:rPr>
              <a:t>以上，是自然界活性異黃酮含量最高的天然植物！</a:t>
            </a:r>
          </a:p>
          <a:p>
            <a:r>
              <a:rPr lang="zh-TW" altLang="en-US" sz="1200" b="0" i="0" kern="1200" dirty="0">
                <a:solidFill>
                  <a:schemeClr val="tx1"/>
                </a:solidFill>
                <a:effectLst/>
                <a:latin typeface="+mn-lt"/>
                <a:ea typeface="+mn-ea"/>
                <a:cs typeface="+mn-cs"/>
              </a:rPr>
              <a:t> </a:t>
            </a:r>
          </a:p>
          <a:p>
            <a:r>
              <a:rPr lang="zh-TW" altLang="en-US" sz="1200" b="1" i="0" kern="1200" dirty="0">
                <a:solidFill>
                  <a:schemeClr val="tx1"/>
                </a:solidFill>
                <a:effectLst/>
                <a:latin typeface="+mn-lt"/>
                <a:ea typeface="+mn-ea"/>
                <a:cs typeface="+mn-cs"/>
              </a:rPr>
              <a:t>紅花苜蓿與大豆異黃酮有何不同？</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異黃酮含量最高的紅花苜宿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，具有四種植物賀爾蒙異黃酮；而一般萃取自黃豆的異黃酮素僅含</a:t>
            </a:r>
            <a:r>
              <a:rPr lang="en-US" altLang="zh-TW" sz="1200" b="0" i="0" kern="1200" dirty="0">
                <a:solidFill>
                  <a:schemeClr val="tx1"/>
                </a:solidFill>
                <a:effectLst/>
                <a:latin typeface="+mn-lt"/>
                <a:ea typeface="+mn-ea"/>
                <a:cs typeface="+mn-cs"/>
              </a:rPr>
              <a:t>1-2</a:t>
            </a:r>
            <a:r>
              <a:rPr lang="zh-TW" altLang="en-US" sz="1200" b="0" i="0" kern="1200" dirty="0">
                <a:solidFill>
                  <a:schemeClr val="tx1"/>
                </a:solidFill>
                <a:effectLst/>
                <a:latin typeface="+mn-lt"/>
                <a:ea typeface="+mn-ea"/>
                <a:cs typeface="+mn-cs"/>
              </a:rPr>
              <a:t>種異黃酮</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多種植物性賀爾蒙更能發揮協調作用補充體內賀爾蒙的不足。</a:t>
            </a:r>
          </a:p>
          <a:p>
            <a:endParaRPr lang="zh-TW" altLang="en-US" dirty="0"/>
          </a:p>
        </p:txBody>
      </p:sp>
      <p:sp>
        <p:nvSpPr>
          <p:cNvPr id="4" name="投影片編號版面配置區 3"/>
          <p:cNvSpPr>
            <a:spLocks noGrp="1"/>
          </p:cNvSpPr>
          <p:nvPr>
            <p:ph type="sldNum" sz="quarter" idx="10"/>
          </p:nvPr>
        </p:nvSpPr>
        <p:spPr/>
        <p:txBody>
          <a:bodyPr/>
          <a:lstStyle/>
          <a:p>
            <a:fld id="{20733E31-FE34-43F4-9B56-328F72FEC1F5}" type="slidenum">
              <a:rPr lang="en-SG" smtClean="0"/>
              <a:t>12</a:t>
            </a:fld>
            <a:endParaRPr lang="en-SG"/>
          </a:p>
        </p:txBody>
      </p:sp>
    </p:spTree>
    <p:extLst>
      <p:ext uri="{BB962C8B-B14F-4D97-AF65-F5344CB8AC3E}">
        <p14:creationId xmlns:p14="http://schemas.microsoft.com/office/powerpoint/2010/main" val="36314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天然植物雌激素：</a:t>
            </a:r>
            <a:r>
              <a:rPr lang="zh-TW" altLang="en-US" sz="1200" b="0" i="0" kern="1200" dirty="0">
                <a:solidFill>
                  <a:schemeClr val="tx1"/>
                </a:solidFill>
                <a:effectLst/>
                <a:latin typeface="+mn-lt"/>
                <a:ea typeface="+mn-ea"/>
                <a:cs typeface="+mn-cs"/>
              </a:rPr>
              <a:t>異黃酮</a:t>
            </a:r>
            <a:r>
              <a:rPr lang="en-US" altLang="zh-TW" sz="1200" b="0" i="0" kern="1200" dirty="0">
                <a:solidFill>
                  <a:schemeClr val="tx1"/>
                </a:solidFill>
                <a:effectLst/>
                <a:latin typeface="+mn-lt"/>
                <a:ea typeface="+mn-ea"/>
                <a:cs typeface="+mn-cs"/>
              </a:rPr>
              <a:t>(Isoflavone)</a:t>
            </a:r>
            <a:r>
              <a:rPr lang="zh-TW" altLang="en-US" sz="1200" b="0" i="0" kern="1200" dirty="0">
                <a:solidFill>
                  <a:schemeClr val="tx1"/>
                </a:solidFill>
                <a:effectLst/>
                <a:latin typeface="+mn-lt"/>
                <a:ea typeface="+mn-ea"/>
                <a:cs typeface="+mn-cs"/>
              </a:rPr>
              <a:t>多半存在於紅花苜蓿、大豆和其他谷物中。其中以北美紅花苜蓿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的異黃酮含量最高，根據美國農業部愛阿華州大學資料庫</a:t>
            </a:r>
            <a:r>
              <a:rPr lang="en-US" altLang="zh-TW" sz="1200" b="0" i="0" kern="1200" dirty="0">
                <a:solidFill>
                  <a:schemeClr val="tx1"/>
                </a:solidFill>
                <a:effectLst/>
                <a:latin typeface="+mn-lt"/>
                <a:ea typeface="+mn-ea"/>
                <a:cs typeface="+mn-cs"/>
              </a:rPr>
              <a:t>USDA-Iowa State University Database on the Isoflavone Content of Foods</a:t>
            </a:r>
            <a:r>
              <a:rPr lang="zh-TW" altLang="en-US" sz="1200" b="0" i="0" kern="1200" dirty="0">
                <a:solidFill>
                  <a:schemeClr val="tx1"/>
                </a:solidFill>
                <a:effectLst/>
                <a:latin typeface="+mn-lt"/>
                <a:ea typeface="+mn-ea"/>
                <a:cs typeface="+mn-cs"/>
              </a:rPr>
              <a:t>的測試報告資料顯示：每１００公克的乾燥紅花苜蓿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所含的活性異黃酮量</a:t>
            </a:r>
            <a:r>
              <a:rPr lang="en-US" altLang="zh-TW" sz="1200" b="0" i="0" kern="1200" dirty="0">
                <a:solidFill>
                  <a:schemeClr val="tx1"/>
                </a:solidFill>
                <a:effectLst/>
                <a:latin typeface="+mn-lt"/>
                <a:ea typeface="+mn-ea"/>
                <a:cs typeface="+mn-cs"/>
              </a:rPr>
              <a:t>(Formononetin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Biochanin)</a:t>
            </a:r>
            <a:r>
              <a:rPr lang="zh-TW" altLang="en-US" sz="1200" b="0" i="0" kern="1200" dirty="0">
                <a:solidFill>
                  <a:schemeClr val="tx1"/>
                </a:solidFill>
                <a:effectLst/>
                <a:latin typeface="+mn-lt"/>
                <a:ea typeface="+mn-ea"/>
                <a:cs typeface="+mn-cs"/>
              </a:rPr>
              <a:t>最高達</a:t>
            </a:r>
            <a:r>
              <a:rPr lang="en-US" altLang="zh-TW" sz="1200" b="0" i="0" kern="1200" dirty="0">
                <a:solidFill>
                  <a:schemeClr val="tx1"/>
                </a:solidFill>
                <a:effectLst/>
                <a:latin typeface="+mn-lt"/>
                <a:ea typeface="+mn-ea"/>
                <a:cs typeface="+mn-cs"/>
              </a:rPr>
              <a:t>2155mg</a:t>
            </a:r>
            <a:r>
              <a:rPr lang="zh-TW" altLang="en-US" sz="1200" b="0" i="0" kern="1200" dirty="0">
                <a:solidFill>
                  <a:schemeClr val="tx1"/>
                </a:solidFill>
                <a:effectLst/>
                <a:latin typeface="+mn-lt"/>
                <a:ea typeface="+mn-ea"/>
                <a:cs typeface="+mn-cs"/>
              </a:rPr>
              <a:t>以上，是自然界活性異黃酮含量最高的天然植物！</a:t>
            </a:r>
          </a:p>
          <a:p>
            <a:r>
              <a:rPr lang="zh-TW" altLang="en-US" sz="1200" b="0" i="0" kern="1200" dirty="0">
                <a:solidFill>
                  <a:schemeClr val="tx1"/>
                </a:solidFill>
                <a:effectLst/>
                <a:latin typeface="+mn-lt"/>
                <a:ea typeface="+mn-ea"/>
                <a:cs typeface="+mn-cs"/>
              </a:rPr>
              <a:t> </a:t>
            </a:r>
          </a:p>
          <a:p>
            <a:r>
              <a:rPr lang="zh-TW" altLang="en-US" sz="1200" b="1" i="0" kern="1200" dirty="0">
                <a:solidFill>
                  <a:schemeClr val="tx1"/>
                </a:solidFill>
                <a:effectLst/>
                <a:latin typeface="+mn-lt"/>
                <a:ea typeface="+mn-ea"/>
                <a:cs typeface="+mn-cs"/>
              </a:rPr>
              <a:t>紅花苜蓿與大豆異黃酮有何不同？</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異黃酮含量最高的紅花苜宿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，具有四種植物賀爾蒙異黃酮；而一般萃取自黃豆的異黃酮素僅含</a:t>
            </a:r>
            <a:r>
              <a:rPr lang="en-US" altLang="zh-TW" sz="1200" b="0" i="0" kern="1200" dirty="0">
                <a:solidFill>
                  <a:schemeClr val="tx1"/>
                </a:solidFill>
                <a:effectLst/>
                <a:latin typeface="+mn-lt"/>
                <a:ea typeface="+mn-ea"/>
                <a:cs typeface="+mn-cs"/>
              </a:rPr>
              <a:t>1-2</a:t>
            </a:r>
            <a:r>
              <a:rPr lang="zh-TW" altLang="en-US" sz="1200" b="0" i="0" kern="1200" dirty="0">
                <a:solidFill>
                  <a:schemeClr val="tx1"/>
                </a:solidFill>
                <a:effectLst/>
                <a:latin typeface="+mn-lt"/>
                <a:ea typeface="+mn-ea"/>
                <a:cs typeface="+mn-cs"/>
              </a:rPr>
              <a:t>種異黃酮</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多種植物性賀爾蒙更能發揮協調作用補充體內賀爾蒙的不足。</a:t>
            </a:r>
          </a:p>
          <a:p>
            <a:endParaRPr lang="zh-TW" altLang="en-US" dirty="0"/>
          </a:p>
        </p:txBody>
      </p:sp>
      <p:sp>
        <p:nvSpPr>
          <p:cNvPr id="4" name="投影片編號版面配置區 3"/>
          <p:cNvSpPr>
            <a:spLocks noGrp="1"/>
          </p:cNvSpPr>
          <p:nvPr>
            <p:ph type="sldNum" sz="quarter" idx="10"/>
          </p:nvPr>
        </p:nvSpPr>
        <p:spPr/>
        <p:txBody>
          <a:bodyPr/>
          <a:lstStyle/>
          <a:p>
            <a:fld id="{20733E31-FE34-43F4-9B56-328F72FEC1F5}" type="slidenum">
              <a:rPr lang="en-SG" smtClean="0"/>
              <a:t>13</a:t>
            </a:fld>
            <a:endParaRPr lang="en-SG"/>
          </a:p>
        </p:txBody>
      </p:sp>
    </p:spTree>
    <p:extLst>
      <p:ext uri="{BB962C8B-B14F-4D97-AF65-F5344CB8AC3E}">
        <p14:creationId xmlns:p14="http://schemas.microsoft.com/office/powerpoint/2010/main" val="14977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dirty="0">
                <a:solidFill>
                  <a:schemeClr val="tx1"/>
                </a:solidFill>
                <a:effectLst/>
                <a:latin typeface="+mn-lt"/>
                <a:ea typeface="+mn-ea"/>
                <a:cs typeface="+mn-cs"/>
                <a:hlinkClick r:id="rId3"/>
              </a:rPr>
              <a:t>Send to</a:t>
            </a:r>
            <a:endParaRPr lang="en-US" altLang="zh-TW" sz="1200" b="1" i="0" kern="1200" dirty="0">
              <a:solidFill>
                <a:schemeClr val="tx1"/>
              </a:solidFill>
              <a:effectLst/>
              <a:latin typeface="+mn-lt"/>
              <a:ea typeface="+mn-ea"/>
              <a:cs typeface="+mn-cs"/>
            </a:endParaRPr>
          </a:p>
          <a:p>
            <a:r>
              <a:rPr lang="en-US" altLang="zh-TW" sz="1200" b="0" i="0" u="sng" kern="1200" dirty="0">
                <a:solidFill>
                  <a:schemeClr val="tx1"/>
                </a:solidFill>
                <a:effectLst/>
                <a:latin typeface="+mn-lt"/>
                <a:ea typeface="+mn-ea"/>
                <a:cs typeface="+mn-cs"/>
                <a:hlinkClick r:id="rId3" tooltip="Advances in therapy."/>
              </a:rPr>
              <a:t>Adv </a:t>
            </a:r>
            <a:r>
              <a:rPr lang="en-US" altLang="zh-TW" sz="1200" b="0" i="0" u="sng" kern="1200" dirty="0" err="1">
                <a:solidFill>
                  <a:schemeClr val="tx1"/>
                </a:solidFill>
                <a:effectLst/>
                <a:latin typeface="+mn-lt"/>
                <a:ea typeface="+mn-ea"/>
                <a:cs typeface="+mn-cs"/>
                <a:hlinkClick r:id="rId3" tooltip="Advances in therapy."/>
              </a:rPr>
              <a:t>Ther</a:t>
            </a:r>
            <a:r>
              <a:rPr lang="en-US" altLang="zh-TW" sz="1200" b="0" i="0" u="sng" kern="1200" dirty="0">
                <a:solidFill>
                  <a:schemeClr val="tx1"/>
                </a:solidFill>
                <a:effectLst/>
                <a:latin typeface="+mn-lt"/>
                <a:ea typeface="+mn-ea"/>
                <a:cs typeface="+mn-cs"/>
                <a:hlinkClick r:id="rId3" tooltip="Advances in therapy."/>
              </a:rPr>
              <a:t>.</a:t>
            </a:r>
            <a:r>
              <a:rPr lang="en-US" altLang="zh-TW" sz="1200" b="0" i="0" kern="1200" dirty="0">
                <a:solidFill>
                  <a:schemeClr val="tx1"/>
                </a:solidFill>
                <a:effectLst/>
                <a:latin typeface="+mn-lt"/>
                <a:ea typeface="+mn-ea"/>
                <a:cs typeface="+mn-cs"/>
              </a:rPr>
              <a:t> 2014 Mar;31(3):362-73. </a:t>
            </a:r>
            <a:r>
              <a:rPr lang="en-US" altLang="zh-TW" sz="1200" b="0" i="0" kern="1200" dirty="0" err="1">
                <a:solidFill>
                  <a:schemeClr val="tx1"/>
                </a:solidFill>
                <a:effectLst/>
                <a:latin typeface="+mn-lt"/>
                <a:ea typeface="+mn-ea"/>
                <a:cs typeface="+mn-cs"/>
              </a:rPr>
              <a:t>doi</a:t>
            </a:r>
            <a:r>
              <a:rPr lang="en-US" altLang="zh-TW" sz="1200" b="0" i="0" kern="1200" dirty="0">
                <a:solidFill>
                  <a:schemeClr val="tx1"/>
                </a:solidFill>
                <a:effectLst/>
                <a:latin typeface="+mn-lt"/>
                <a:ea typeface="+mn-ea"/>
                <a:cs typeface="+mn-cs"/>
              </a:rPr>
              <a:t>: 10.1007/s12325-014-0106-z. </a:t>
            </a:r>
            <a:r>
              <a:rPr lang="en-US" altLang="zh-TW" sz="1200" b="0" i="0" kern="1200" dirty="0" err="1">
                <a:solidFill>
                  <a:schemeClr val="tx1"/>
                </a:solidFill>
                <a:effectLst/>
                <a:latin typeface="+mn-lt"/>
                <a:ea typeface="+mn-ea"/>
                <a:cs typeface="+mn-cs"/>
              </a:rPr>
              <a:t>Epub</a:t>
            </a:r>
            <a:r>
              <a:rPr lang="en-US" altLang="zh-TW" sz="1200" b="0" i="0" kern="1200" dirty="0">
                <a:solidFill>
                  <a:schemeClr val="tx1"/>
                </a:solidFill>
                <a:effectLst/>
                <a:latin typeface="+mn-lt"/>
                <a:ea typeface="+mn-ea"/>
                <a:cs typeface="+mn-cs"/>
              </a:rPr>
              <a:t> 2014 Mar 7.</a:t>
            </a:r>
          </a:p>
          <a:p>
            <a:r>
              <a:rPr lang="en-US" altLang="zh-TW" sz="1200" b="1" i="0" kern="1200" dirty="0">
                <a:solidFill>
                  <a:schemeClr val="tx1"/>
                </a:solidFill>
                <a:effectLst/>
                <a:latin typeface="+mn-lt"/>
                <a:ea typeface="+mn-ea"/>
                <a:cs typeface="+mn-cs"/>
              </a:rPr>
              <a:t>Efficacy and safety of Vitex </a:t>
            </a:r>
            <a:r>
              <a:rPr lang="en-US" altLang="zh-TW" sz="1200" b="1" i="0" kern="1200" dirty="0" err="1">
                <a:solidFill>
                  <a:schemeClr val="tx1"/>
                </a:solidFill>
                <a:effectLst/>
                <a:latin typeface="+mn-lt"/>
                <a:ea typeface="+mn-ea"/>
                <a:cs typeface="+mn-cs"/>
              </a:rPr>
              <a:t>agnus-castus</a:t>
            </a:r>
            <a:r>
              <a:rPr lang="en-US" altLang="zh-TW" sz="1200" b="1" i="0" kern="1200" dirty="0">
                <a:solidFill>
                  <a:schemeClr val="tx1"/>
                </a:solidFill>
                <a:effectLst/>
                <a:latin typeface="+mn-lt"/>
                <a:ea typeface="+mn-ea"/>
                <a:cs typeface="+mn-cs"/>
              </a:rPr>
              <a:t> extract for treatment of premenstrual syndrome in Japanese patients: a prospective, open-label study.</a:t>
            </a:r>
          </a:p>
          <a:p>
            <a:endParaRPr lang="en-US" altLang="zh-TW" dirty="0"/>
          </a:p>
          <a:p>
            <a:r>
              <a:rPr lang="en-US" altLang="zh-TW" sz="1200" b="1" i="0" u="none" strike="noStrike" kern="1200" dirty="0">
                <a:solidFill>
                  <a:schemeClr val="tx1"/>
                </a:solidFill>
                <a:effectLst/>
                <a:latin typeface="+mn-lt"/>
                <a:ea typeface="+mn-ea"/>
                <a:cs typeface="+mn-cs"/>
                <a:hlinkClick r:id="rId4"/>
              </a:rPr>
              <a:t>Send to</a:t>
            </a:r>
            <a:endParaRPr lang="en-US" altLang="zh-TW" sz="1200" b="1" i="0" kern="1200" dirty="0">
              <a:solidFill>
                <a:schemeClr val="tx1"/>
              </a:solidFill>
              <a:effectLst/>
              <a:latin typeface="+mn-lt"/>
              <a:ea typeface="+mn-ea"/>
              <a:cs typeface="+mn-cs"/>
            </a:endParaRPr>
          </a:p>
          <a:p>
            <a:r>
              <a:rPr lang="en-US" altLang="zh-TW" sz="1200" b="0" i="0" u="sng" kern="1200" dirty="0">
                <a:solidFill>
                  <a:schemeClr val="tx1"/>
                </a:solidFill>
                <a:effectLst/>
                <a:latin typeface="+mn-lt"/>
                <a:ea typeface="+mn-ea"/>
                <a:cs typeface="+mn-cs"/>
                <a:hlinkClick r:id="rId4" tooltip="BMJ (Clinical research ed.)."/>
              </a:rPr>
              <a:t>BMJ.</a:t>
            </a:r>
            <a:r>
              <a:rPr lang="en-US" altLang="zh-TW" sz="1200" b="0" i="0" kern="1200" dirty="0">
                <a:solidFill>
                  <a:schemeClr val="tx1"/>
                </a:solidFill>
                <a:effectLst/>
                <a:latin typeface="+mn-lt"/>
                <a:ea typeface="+mn-ea"/>
                <a:cs typeface="+mn-cs"/>
              </a:rPr>
              <a:t> 2001 Jan 20;322(7279):134-7.</a:t>
            </a:r>
          </a:p>
          <a:p>
            <a:r>
              <a:rPr lang="en-US" altLang="zh-TW" sz="1200" b="1" i="0" kern="1200" dirty="0">
                <a:solidFill>
                  <a:schemeClr val="tx1"/>
                </a:solidFill>
                <a:effectLst/>
                <a:latin typeface="+mn-lt"/>
                <a:ea typeface="+mn-ea"/>
                <a:cs typeface="+mn-cs"/>
              </a:rPr>
              <a:t>Treatment for the premenstrual syndrome with </a:t>
            </a:r>
            <a:r>
              <a:rPr lang="en-US" altLang="zh-TW" sz="1200" b="1" i="0" kern="1200" dirty="0" err="1">
                <a:solidFill>
                  <a:schemeClr val="tx1"/>
                </a:solidFill>
                <a:effectLst/>
                <a:latin typeface="+mn-lt"/>
                <a:ea typeface="+mn-ea"/>
                <a:cs typeface="+mn-cs"/>
              </a:rPr>
              <a:t>agnus</a:t>
            </a:r>
            <a:r>
              <a:rPr lang="en-US" altLang="zh-TW" sz="1200" b="1" i="0" kern="1200" dirty="0">
                <a:solidFill>
                  <a:schemeClr val="tx1"/>
                </a:solidFill>
                <a:effectLst/>
                <a:latin typeface="+mn-lt"/>
                <a:ea typeface="+mn-ea"/>
                <a:cs typeface="+mn-cs"/>
              </a:rPr>
              <a:t> </a:t>
            </a:r>
            <a:r>
              <a:rPr lang="en-US" altLang="zh-TW" sz="1200" b="1" i="0" kern="1200" dirty="0" err="1">
                <a:solidFill>
                  <a:schemeClr val="tx1"/>
                </a:solidFill>
                <a:effectLst/>
                <a:latin typeface="+mn-lt"/>
                <a:ea typeface="+mn-ea"/>
                <a:cs typeface="+mn-cs"/>
              </a:rPr>
              <a:t>castus</a:t>
            </a:r>
            <a:r>
              <a:rPr lang="en-US" altLang="zh-TW" sz="1200" b="1" i="0" kern="1200" dirty="0">
                <a:solidFill>
                  <a:schemeClr val="tx1"/>
                </a:solidFill>
                <a:effectLst/>
                <a:latin typeface="+mn-lt"/>
                <a:ea typeface="+mn-ea"/>
                <a:cs typeface="+mn-cs"/>
              </a:rPr>
              <a:t> fruit extract: prospective, </a:t>
            </a:r>
            <a:r>
              <a:rPr lang="en-US" altLang="zh-TW" sz="1200" b="1" i="0" kern="1200" dirty="0" err="1">
                <a:solidFill>
                  <a:schemeClr val="tx1"/>
                </a:solidFill>
                <a:effectLst/>
                <a:latin typeface="+mn-lt"/>
                <a:ea typeface="+mn-ea"/>
                <a:cs typeface="+mn-cs"/>
              </a:rPr>
              <a:t>randomised</a:t>
            </a:r>
            <a:r>
              <a:rPr lang="en-US" altLang="zh-TW" sz="1200" b="1" i="0" kern="1200">
                <a:solidFill>
                  <a:schemeClr val="tx1"/>
                </a:solidFill>
                <a:effectLst/>
                <a:latin typeface="+mn-lt"/>
                <a:ea typeface="+mn-ea"/>
                <a:cs typeface="+mn-cs"/>
              </a:rPr>
              <a:t>, placebo controlled study.</a:t>
            </a:r>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20733E31-FE34-43F4-9B56-328F72FEC1F5}" type="slidenum">
              <a:rPr lang="en-SG" smtClean="0"/>
              <a:t>17</a:t>
            </a:fld>
            <a:endParaRPr lang="en-SG"/>
          </a:p>
        </p:txBody>
      </p:sp>
    </p:spTree>
    <p:extLst>
      <p:ext uri="{BB962C8B-B14F-4D97-AF65-F5344CB8AC3E}">
        <p14:creationId xmlns:p14="http://schemas.microsoft.com/office/powerpoint/2010/main" val="703164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https://tastee.com.tw/lemon-balm-health-benefit/</a:t>
            </a:r>
          </a:p>
          <a:p>
            <a:endParaRPr lang="en-US" altLang="zh-TW" dirty="0"/>
          </a:p>
          <a:p>
            <a:r>
              <a:rPr lang="zh-TW" altLang="en-US" sz="1200" b="0" i="0" kern="1200" dirty="0">
                <a:solidFill>
                  <a:schemeClr val="tx1"/>
                </a:solidFill>
                <a:effectLst/>
                <a:latin typeface="+mn-lt"/>
                <a:ea typeface="+mn-ea"/>
                <a:cs typeface="+mn-cs"/>
              </a:rPr>
              <a:t>根據 </a:t>
            </a:r>
            <a:r>
              <a:rPr lang="en-US" altLang="zh-TW" sz="1200" b="0" i="0" u="none" strike="noStrike" kern="1200" dirty="0">
                <a:solidFill>
                  <a:schemeClr val="tx1"/>
                </a:solidFill>
                <a:effectLst/>
                <a:latin typeface="+mn-lt"/>
                <a:ea typeface="+mn-ea"/>
                <a:cs typeface="+mn-cs"/>
                <a:hlinkClick r:id="rId3" tooltip="什麼是 German Commission E"/>
              </a:rPr>
              <a:t>German Commission E</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於 </a:t>
            </a:r>
            <a:r>
              <a:rPr lang="en-US" altLang="zh-TW" sz="1200" b="0" i="0" kern="1200" dirty="0">
                <a:solidFill>
                  <a:schemeClr val="tx1"/>
                </a:solidFill>
                <a:effectLst/>
                <a:latin typeface="+mn-lt"/>
                <a:ea typeface="+mn-ea"/>
                <a:cs typeface="+mn-cs"/>
              </a:rPr>
              <a:t>1990 </a:t>
            </a:r>
            <a:r>
              <a:rPr lang="zh-TW" altLang="en-US" sz="1200" b="0" i="0" kern="1200" dirty="0">
                <a:solidFill>
                  <a:schemeClr val="tx1"/>
                </a:solidFill>
                <a:effectLst/>
                <a:latin typeface="+mn-lt"/>
                <a:ea typeface="+mn-ea"/>
                <a:cs typeface="+mn-cs"/>
              </a:rPr>
              <a:t>年所發表的香藥草專著，德國批准了兩項檸檬香蜂草功效：舒壓舒眠以及幫助消化。</a:t>
            </a:r>
            <a:endParaRPr lang="en-US" altLang="zh-TW" sz="1200" b="0" i="0" kern="1200" dirty="0">
              <a:solidFill>
                <a:schemeClr val="tx1"/>
              </a:solidFill>
              <a:effectLst/>
              <a:latin typeface="+mn-lt"/>
              <a:ea typeface="+mn-ea"/>
              <a:cs typeface="+mn-cs"/>
            </a:endParaRPr>
          </a:p>
          <a:p>
            <a:pPr fontAlgn="base"/>
            <a:r>
              <a:rPr lang="zh-TW" altLang="en-US" dirty="0"/>
              <a:t>嚴格來說，舒緩壓力與幫助睡眠可以說是兩種不同的功效，不過香蜂草的舒眠功效確與舒壓息息相關。</a:t>
            </a:r>
          </a:p>
          <a:p>
            <a:pPr fontAlgn="base"/>
            <a:r>
              <a:rPr lang="zh-TW" altLang="en-US" dirty="0"/>
              <a:t>根據法國 </a:t>
            </a:r>
            <a:r>
              <a:rPr lang="en-US" altLang="zh-TW" dirty="0" err="1"/>
              <a:t>Berken</a:t>
            </a:r>
            <a:r>
              <a:rPr lang="en-US" altLang="zh-TW" dirty="0"/>
              <a:t> </a:t>
            </a:r>
            <a:r>
              <a:rPr lang="zh-TW" altLang="en-US" dirty="0"/>
              <a:t>在 </a:t>
            </a:r>
            <a:r>
              <a:rPr lang="en-US" altLang="zh-TW" dirty="0"/>
              <a:t>2007 </a:t>
            </a:r>
            <a:r>
              <a:rPr lang="zh-TW" altLang="en-US" dirty="0"/>
              <a:t>年進行的的雙盲對照臨床試驗 </a:t>
            </a:r>
            <a:r>
              <a:rPr lang="en-US" altLang="zh-TW" dirty="0" err="1">
                <a:hlinkClick r:id="rId4" tooltip="Berkem builds science to support anti-stress ingredient"/>
              </a:rPr>
              <a:t>Berkem</a:t>
            </a:r>
            <a:r>
              <a:rPr lang="en-US" altLang="zh-TW" dirty="0">
                <a:hlinkClick r:id="rId4" tooltip="Berkem builds science to support anti-stress ingredient"/>
              </a:rPr>
              <a:t> builds science to support anti-stress ingredient</a:t>
            </a:r>
            <a:r>
              <a:rPr lang="zh-TW" altLang="en-US" dirty="0"/>
              <a:t> </a:t>
            </a:r>
            <a:r>
              <a:rPr lang="en-US" altLang="zh-TW" dirty="0"/>
              <a:t>[</a:t>
            </a:r>
            <a:r>
              <a:rPr lang="zh-TW" altLang="en-US" dirty="0"/>
              <a:t>香蜂草功效試驗文獻</a:t>
            </a:r>
            <a:r>
              <a:rPr lang="en-US" altLang="zh-TW" dirty="0"/>
              <a:t>]</a:t>
            </a:r>
            <a:r>
              <a:rPr lang="zh-TW" altLang="en-US" dirty="0"/>
              <a:t>，再次驗證了檸檬香蜂草舒緩壓力與幫助睡眠的功效。</a:t>
            </a:r>
          </a:p>
          <a:p>
            <a:pPr fontAlgn="base"/>
            <a:r>
              <a:rPr lang="en-US" altLang="zh-TW" dirty="0"/>
              <a:t>20</a:t>
            </a:r>
            <a:r>
              <a:rPr lang="zh-TW" altLang="en-US" dirty="0"/>
              <a:t>名患有焦慮與睡眠障礙的自願者，早晚使用檸檬香蜂草萃取物，不到十五天便明顯的感覺到高壓所帶來的症狀獲得舒緩，而睡眠品質也獲得了改善。</a:t>
            </a:r>
          </a:p>
          <a:p>
            <a:pPr fontAlgn="base"/>
            <a:r>
              <a:rPr lang="zh-TW" altLang="en-US" dirty="0"/>
              <a:t>根據另一項雙盲對照臨床試驗 </a:t>
            </a:r>
            <a:r>
              <a:rPr lang="en-US" altLang="zh-TW" dirty="0">
                <a:hlinkClick r:id="rId5"/>
              </a:rPr>
              <a:t>Attenuation of Laboratory-Induced Stress…Melissa officinalis</a:t>
            </a:r>
            <a:r>
              <a:rPr lang="zh-TW" altLang="en-US" dirty="0"/>
              <a:t> </a:t>
            </a:r>
            <a:r>
              <a:rPr lang="en-US" altLang="zh-TW" dirty="0"/>
              <a:t>[</a:t>
            </a:r>
            <a:r>
              <a:rPr lang="zh-TW" altLang="en-US" dirty="0"/>
              <a:t>香蜂草功效試驗文獻</a:t>
            </a:r>
            <a:r>
              <a:rPr lang="en-US" altLang="zh-TW" dirty="0"/>
              <a:t>]</a:t>
            </a:r>
            <a:r>
              <a:rPr lang="zh-TW" altLang="en-US" dirty="0"/>
              <a:t>，同樣針對 </a:t>
            </a:r>
            <a:r>
              <a:rPr lang="en-US" altLang="zh-TW" dirty="0"/>
              <a:t>20 </a:t>
            </a:r>
            <a:r>
              <a:rPr lang="zh-TW" altLang="en-US" dirty="0"/>
              <a:t>名自願者，分別給予 </a:t>
            </a:r>
            <a:r>
              <a:rPr lang="en-US" altLang="zh-TW" dirty="0"/>
              <a:t>600mg </a:t>
            </a:r>
            <a:r>
              <a:rPr lang="zh-TW" altLang="en-US" dirty="0"/>
              <a:t>以及 </a:t>
            </a:r>
            <a:r>
              <a:rPr lang="en-US" altLang="zh-TW" dirty="0"/>
              <a:t>300mg </a:t>
            </a:r>
            <a:r>
              <a:rPr lang="zh-TW" altLang="en-US" dirty="0"/>
              <a:t>的檸檬香蜂草萃取物，實驗結果顯示使用高含量萃取液的自願者的自我鎮定明顯提高；而使用低含量萃取物的自願者，數學計算速度明顯提高，而且不失精準。</a:t>
            </a:r>
          </a:p>
          <a:p>
            <a:pPr fontAlgn="base"/>
            <a:r>
              <a:rPr lang="zh-TW" altLang="en-US" dirty="0">
                <a:hlinkClick r:id="rId6" tooltip="有機檸檬香蜂草茶"/>
              </a:rPr>
              <a:t>檸檬香蜂草茶</a:t>
            </a:r>
            <a:r>
              <a:rPr lang="zh-TW" altLang="en-US" dirty="0"/>
              <a:t>的舒眠功效並不會引起白天的疲憊感，這代表檸檬香蜂草幫助睡眠的效果來自於緊張躁動的情緒得到安撫。</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33E31-FE34-43F4-9B56-328F72FEC1F5}"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90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噁心和嘔吐：生薑顯示出可減少因利用車船旅遊而來的暈車癥狀。亮相雙盲臨床實驗發現生薑可能減少由於手術麻醉而來的噁心感，一次初步實驗提出生薑可能有助於預防化學療法引起的噁心。</a:t>
            </a:r>
          </a:p>
          <a:p>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暈車：許多研究提出生薑在減少與暈車有關的癥狀方面較安慰劑更加有效。在一項對</a:t>
            </a:r>
            <a:r>
              <a:rPr lang="en-US" altLang="zh-TW" sz="1200" b="0" i="0" kern="1200" dirty="0">
                <a:solidFill>
                  <a:schemeClr val="tx1"/>
                </a:solidFill>
                <a:effectLst/>
                <a:latin typeface="+mn-lt"/>
                <a:ea typeface="+mn-ea"/>
                <a:cs typeface="+mn-cs"/>
              </a:rPr>
              <a:t>80</a:t>
            </a:r>
            <a:r>
              <a:rPr lang="zh-TW" altLang="en-US" sz="1200" b="0" i="0" kern="1200" dirty="0">
                <a:solidFill>
                  <a:schemeClr val="tx1"/>
                </a:solidFill>
                <a:effectLst/>
                <a:latin typeface="+mn-lt"/>
                <a:ea typeface="+mn-ea"/>
                <a:cs typeface="+mn-cs"/>
              </a:rPr>
              <a:t>位新手水手</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有暈車傾向</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的研究中，服用粉末生薑提取物的受驗者較服用安慰劑的體會到明顯的嘔吐和冷汗減少。在一項對健康志願者的研究中也得到了相似的結果。</a:t>
            </a:r>
          </a:p>
          <a:p>
            <a:r>
              <a:rPr lang="en-US" altLang="zh-TW" sz="1200" b="0" i="0" kern="1200" dirty="0">
                <a:solidFill>
                  <a:schemeClr val="tx1"/>
                </a:solidFill>
                <a:effectLst/>
                <a:latin typeface="+mn-lt"/>
                <a:ea typeface="+mn-ea"/>
                <a:cs typeface="+mn-cs"/>
              </a:rPr>
              <a:t>3. </a:t>
            </a:r>
            <a:r>
              <a:rPr lang="zh-TW" altLang="en-US" sz="1200" b="0" i="0" kern="1200" dirty="0">
                <a:solidFill>
                  <a:schemeClr val="tx1"/>
                </a:solidFill>
                <a:effectLst/>
                <a:latin typeface="+mn-lt"/>
                <a:ea typeface="+mn-ea"/>
                <a:cs typeface="+mn-cs"/>
              </a:rPr>
              <a:t>懷孕所致噁心和嘔吐</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至少兩次研究發現生薑較安慰劑能更有效地減輕因懷孕導致的噁心和嘔吐。在一項包括</a:t>
            </a:r>
            <a:r>
              <a:rPr lang="en-US" altLang="zh-TW" sz="1200" b="0" i="0" kern="1200" dirty="0">
                <a:solidFill>
                  <a:schemeClr val="tx1"/>
                </a:solidFill>
                <a:effectLst/>
                <a:latin typeface="+mn-lt"/>
                <a:ea typeface="+mn-ea"/>
                <a:cs typeface="+mn-cs"/>
              </a:rPr>
              <a:t>30</a:t>
            </a:r>
            <a:r>
              <a:rPr lang="zh-TW" altLang="en-US" sz="1200" b="0" i="0" kern="1200" dirty="0">
                <a:solidFill>
                  <a:schemeClr val="tx1"/>
                </a:solidFill>
                <a:effectLst/>
                <a:latin typeface="+mn-lt"/>
                <a:ea typeface="+mn-ea"/>
                <a:cs typeface="+mn-cs"/>
              </a:rPr>
              <a:t>位有嚴重嘔吐現象懷孕婦女的小規模研究中，那些四天中每天攝取</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克生薑提取物的婦女報告說較服用安慰劑的婦女有更好的嘔吐減輕效果。在一次包括</a:t>
            </a:r>
            <a:r>
              <a:rPr lang="en-US" altLang="zh-TW" sz="1200" b="0" i="0" kern="1200" dirty="0">
                <a:solidFill>
                  <a:schemeClr val="tx1"/>
                </a:solidFill>
                <a:effectLst/>
                <a:latin typeface="+mn-lt"/>
                <a:ea typeface="+mn-ea"/>
                <a:cs typeface="+mn-cs"/>
              </a:rPr>
              <a:t>70</a:t>
            </a:r>
            <a:r>
              <a:rPr lang="zh-TW" altLang="en-US" sz="1200" b="0" i="0" kern="1200" dirty="0">
                <a:solidFill>
                  <a:schemeClr val="tx1"/>
                </a:solidFill>
                <a:effectLst/>
                <a:latin typeface="+mn-lt"/>
                <a:ea typeface="+mn-ea"/>
                <a:cs typeface="+mn-cs"/>
              </a:rPr>
              <a:t>名有噁心和嘔吐癥狀的懷孕婦女的較大規模研究中，那些接受相似劑量生薑提取物的婦女教服用安慰劑的婦女感覺到噁心感減少並體會到嘔吐次數減少。</a:t>
            </a:r>
          </a:p>
          <a:p>
            <a:r>
              <a:rPr lang="en-US" altLang="zh-TW" sz="1200" b="0" i="0" kern="1200" dirty="0">
                <a:solidFill>
                  <a:schemeClr val="tx1"/>
                </a:solidFill>
                <a:effectLst/>
                <a:latin typeface="+mn-lt"/>
                <a:ea typeface="+mn-ea"/>
                <a:cs typeface="+mn-cs"/>
              </a:rPr>
              <a:t>4. </a:t>
            </a:r>
            <a:r>
              <a:rPr lang="zh-TW" altLang="en-US" sz="1200" b="0" i="0" kern="1200" dirty="0">
                <a:solidFill>
                  <a:schemeClr val="tx1"/>
                </a:solidFill>
                <a:effectLst/>
                <a:latin typeface="+mn-lt"/>
                <a:ea typeface="+mn-ea"/>
                <a:cs typeface="+mn-cs"/>
              </a:rPr>
              <a:t>手術后噁心和嘔吐</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關於生薑在治療手術后噁心和嘔吐方面的應用，研究提出了綜合的結論。在兩次研究中，在手術前服用的</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克生薑提取物在減少噁心感方面與主流藥物相比同樣有效。在兩次研究其中一次中，服用生薑提取物的婦女在手術后需要的減輕噁心藥物的量明顯減少。</a:t>
            </a:r>
          </a:p>
          <a:p>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抗炎症效果</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除了供給減輕噁心和嘔吐效果之外，生薑提取物在傳統醫藥時間中還長期用於減少炎症影響。實際上，眾多草藥醫生目前應用生薑以幫助治療因炎症而來的健康問題，例如關節炎，支氣管炎和潰瘍性結腸炎。在近期的包括</a:t>
            </a:r>
            <a:r>
              <a:rPr lang="en-US" altLang="zh-TW" sz="1200" b="0" i="0" kern="1200" dirty="0">
                <a:solidFill>
                  <a:schemeClr val="tx1"/>
                </a:solidFill>
                <a:effectLst/>
                <a:latin typeface="+mn-lt"/>
                <a:ea typeface="+mn-ea"/>
                <a:cs typeface="+mn-cs"/>
              </a:rPr>
              <a:t>261</a:t>
            </a:r>
            <a:r>
              <a:rPr lang="zh-TW" altLang="en-US" sz="1200" b="0" i="0" kern="1200" dirty="0">
                <a:solidFill>
                  <a:schemeClr val="tx1"/>
                </a:solidFill>
                <a:effectLst/>
                <a:latin typeface="+mn-lt"/>
                <a:ea typeface="+mn-ea"/>
                <a:cs typeface="+mn-cs"/>
              </a:rPr>
              <a:t>位膝蓋處骨關節炎</a:t>
            </a:r>
            <a:r>
              <a:rPr lang="en-US" altLang="zh-TW" sz="1200" b="0" i="0" kern="1200" dirty="0">
                <a:solidFill>
                  <a:schemeClr val="tx1"/>
                </a:solidFill>
                <a:effectLst/>
                <a:latin typeface="+mn-lt"/>
                <a:ea typeface="+mn-ea"/>
                <a:cs typeface="+mn-cs"/>
              </a:rPr>
              <a:t>(OA)</a:t>
            </a:r>
            <a:r>
              <a:rPr lang="zh-TW" altLang="en-US" sz="1200" b="0" i="0" kern="1200" dirty="0">
                <a:solidFill>
                  <a:schemeClr val="tx1"/>
                </a:solidFill>
                <a:effectLst/>
                <a:latin typeface="+mn-lt"/>
                <a:ea typeface="+mn-ea"/>
                <a:cs typeface="+mn-cs"/>
              </a:rPr>
              <a:t>患者的研究中，那些每天兩次服用生薑提取物的受驗者和服用安慰劑的相比體驗到更少的疼痛感，而且所需止痛藥的量也隨之減少。</a:t>
            </a:r>
          </a:p>
          <a:p>
            <a:r>
              <a:rPr lang="en-US" altLang="zh-TW" sz="1200" b="0" i="0" kern="1200" dirty="0">
                <a:solidFill>
                  <a:schemeClr val="tx1"/>
                </a:solidFill>
                <a:effectLst/>
                <a:latin typeface="+mn-lt"/>
                <a:ea typeface="+mn-ea"/>
                <a:cs typeface="+mn-cs"/>
              </a:rPr>
              <a:t>6. </a:t>
            </a:r>
            <a:r>
              <a:rPr lang="zh-TW" altLang="en-US" sz="1200" b="0" i="0" kern="1200" dirty="0">
                <a:solidFill>
                  <a:schemeClr val="tx1"/>
                </a:solidFill>
                <a:effectLst/>
                <a:latin typeface="+mn-lt"/>
                <a:ea typeface="+mn-ea"/>
                <a:cs typeface="+mn-cs"/>
              </a:rPr>
              <a:t>消化道滋補功效</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生薑被認為是對消化道的一種滋補劑，可刺激消化功能和滋補腸道肌肉。該功能可幫助物質在消化道中移動，減少對腸道刺激。生薑可能可保護胃不受酒精和非甾體類抗炎藥物</a:t>
            </a:r>
            <a:r>
              <a:rPr lang="en-US" altLang="zh-TW" sz="1200" b="0" i="0" kern="1200" dirty="0">
                <a:solidFill>
                  <a:schemeClr val="tx1"/>
                </a:solidFill>
                <a:effectLst/>
                <a:latin typeface="+mn-lt"/>
                <a:ea typeface="+mn-ea"/>
                <a:cs typeface="+mn-cs"/>
              </a:rPr>
              <a:t>(NSAIDs)</a:t>
            </a:r>
            <a:r>
              <a:rPr lang="zh-TW" altLang="en-US" sz="1200" b="0" i="0" kern="1200" dirty="0">
                <a:solidFill>
                  <a:schemeClr val="tx1"/>
                </a:solidFill>
                <a:effectLst/>
                <a:latin typeface="+mn-lt"/>
                <a:ea typeface="+mn-ea"/>
                <a:cs typeface="+mn-cs"/>
              </a:rPr>
              <a:t>傷害作用影響，並可能有助於預防潰瘍。</a:t>
            </a:r>
          </a:p>
          <a:p>
            <a:r>
              <a:rPr lang="en-US" altLang="zh-TW" sz="1200" b="0" i="0" kern="1200" dirty="0">
                <a:solidFill>
                  <a:schemeClr val="tx1"/>
                </a:solidFill>
                <a:effectLst/>
                <a:latin typeface="+mn-lt"/>
                <a:ea typeface="+mn-ea"/>
                <a:cs typeface="+mn-cs"/>
              </a:rPr>
              <a:t>7. </a:t>
            </a:r>
            <a:r>
              <a:rPr lang="zh-TW" altLang="en-US" sz="1200" b="0" i="0" kern="1200" dirty="0">
                <a:solidFill>
                  <a:schemeClr val="tx1"/>
                </a:solidFill>
                <a:effectLst/>
                <a:latin typeface="+mn-lt"/>
                <a:ea typeface="+mn-ea"/>
                <a:cs typeface="+mn-cs"/>
              </a:rPr>
              <a:t>心血管系統健康等</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生薑同樣可通過使血小板黏性降低和降低積聚可能從而支援心血管健康。少量的初步研究指出生薑可以降低膽固醇和預防血液凝固。這些功能都可保護血管免受阻塞和阻塞帶來的傷害作用如動脈硬化症等的影響。但是，仍然需要更多的研究以了解這些初步研究成果最終是否有益於人類。</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33E31-FE34-43F4-9B56-328F72FEC1F5}"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10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Menstrual pain (</a:t>
            </a:r>
            <a:r>
              <a:rPr lang="en-US" altLang="zh-TW" dirty="0">
                <a:hlinkClick r:id="rId3"/>
              </a:rPr>
              <a:t>dysmenorrhea</a:t>
            </a:r>
            <a:r>
              <a:rPr lang="en-US" altLang="zh-TW" dirty="0"/>
              <a:t>) refers to pain felt during a woman's menstrual cycle.</a:t>
            </a:r>
          </a:p>
          <a:p>
            <a:r>
              <a:rPr lang="en-US" altLang="zh-TW" dirty="0"/>
              <a:t>One of the traditional uses of ginger is for pain relief, including menstrual pain.</a:t>
            </a:r>
          </a:p>
          <a:p>
            <a:r>
              <a:rPr lang="en-US" altLang="zh-TW" dirty="0"/>
              <a:t>In one study, 150 women were instructed to take 1 gram of ginger powder per day, for the first 3 days of the menstrual period (</a:t>
            </a:r>
            <a:r>
              <a:rPr lang="en-US" altLang="zh-TW" dirty="0">
                <a:hlinkClick r:id="rId4"/>
              </a:rPr>
              <a:t>14</a:t>
            </a:r>
            <a:r>
              <a:rPr lang="en-US" altLang="zh-TW" dirty="0"/>
              <a:t>).</a:t>
            </a:r>
          </a:p>
          <a:p>
            <a:r>
              <a:rPr lang="en-US" altLang="zh-TW" dirty="0"/>
              <a:t>Ginger managed to reduce pain as effectively as the drugs mefenamic acid and ibuprofen.</a:t>
            </a:r>
          </a:p>
          <a:p>
            <a:endParaRPr lang="en-US" altLang="zh-TW" b="1" dirty="0"/>
          </a:p>
          <a:p>
            <a:r>
              <a:rPr lang="en-US" altLang="zh-TW" sz="1100" u="sng" dirty="0">
                <a:hlinkClick r:id="rId4" tooltip="Journal of alternative and complementary medicine (New York, N.Y.)."/>
              </a:rPr>
              <a:t>J </a:t>
            </a:r>
            <a:r>
              <a:rPr lang="en-US" altLang="zh-TW" sz="1100" u="sng" dirty="0" err="1">
                <a:hlinkClick r:id="rId4" tooltip="Journal of alternative and complementary medicine (New York, N.Y.)."/>
              </a:rPr>
              <a:t>Altern</a:t>
            </a:r>
            <a:r>
              <a:rPr lang="en-US" altLang="zh-TW" sz="1100" u="sng" dirty="0">
                <a:hlinkClick r:id="rId4" tooltip="Journal of alternative and complementary medicine (New York, N.Y.)."/>
              </a:rPr>
              <a:t> Complement Med.</a:t>
            </a:r>
            <a:r>
              <a:rPr lang="en-US" altLang="zh-TW" sz="1100" dirty="0"/>
              <a:t> 2009 Feb;15(2):129-32. </a:t>
            </a:r>
            <a:r>
              <a:rPr lang="en-US" altLang="zh-TW" sz="1100" dirty="0" err="1"/>
              <a:t>doi</a:t>
            </a:r>
            <a:r>
              <a:rPr lang="en-US" altLang="zh-TW" sz="1100" dirty="0"/>
              <a:t>: 10.1089/acm.2008.0311.</a:t>
            </a:r>
          </a:p>
          <a:p>
            <a:r>
              <a:rPr lang="en-US" altLang="zh-TW" sz="1100" b="1" dirty="0"/>
              <a:t>Comparison of effects of ginger, mefenamic acid, and ibuprofen on pain in women with primary dysmenorrhea.</a:t>
            </a:r>
            <a:endParaRPr lang="en-US" altLang="zh-TW" sz="1100" dirty="0"/>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33E31-FE34-43F4-9B56-328F72FEC1F5}"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63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8411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經前症候群發生在月經週期的黃體期，也就是在月經來潮前二週內開始，在月經來潮後症狀便會消失。這些症狀在二十五至三十五歲的婦女開始發生，超過八十五％的婦女至少有一個以上的症狀，約有二至十％的婦女會因而影響到日常生活或工作。</a:t>
            </a:r>
            <a:endParaRPr lang="zh-TW" altLang="en-US" dirty="0"/>
          </a:p>
        </p:txBody>
      </p:sp>
      <p:sp>
        <p:nvSpPr>
          <p:cNvPr id="4" name="投影片編號版面配置區 3"/>
          <p:cNvSpPr>
            <a:spLocks noGrp="1"/>
          </p:cNvSpPr>
          <p:nvPr>
            <p:ph type="sldNum" sz="quarter" idx="10"/>
          </p:nvPr>
        </p:nvSpPr>
        <p:spPr/>
        <p:txBody>
          <a:bodyPr/>
          <a:lstStyle/>
          <a:p>
            <a:fld id="{20733E31-FE34-43F4-9B56-328F72FEC1F5}" type="slidenum">
              <a:rPr lang="en-SG" smtClean="0"/>
              <a:t>4</a:t>
            </a:fld>
            <a:endParaRPr lang="en-SG"/>
          </a:p>
        </p:txBody>
      </p:sp>
    </p:spTree>
    <p:extLst>
      <p:ext uri="{BB962C8B-B14F-4D97-AF65-F5344CB8AC3E}">
        <p14:creationId xmlns:p14="http://schemas.microsoft.com/office/powerpoint/2010/main" val="177399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經前症候群發生在月經週期的黃體期，也就是在月經來潮前二週內開始，在月經來潮後症狀便會消失。這些症狀在二十五至三十五歲的婦女開始發生，超過八十五％的婦女至少有一個以上的症狀，約有二至十％的婦女會因而影響到日常生活或工作。</a:t>
            </a:r>
            <a:endParaRPr lang="zh-TW" altLang="en-US" dirty="0"/>
          </a:p>
        </p:txBody>
      </p:sp>
      <p:sp>
        <p:nvSpPr>
          <p:cNvPr id="4" name="投影片編號版面配置區 3"/>
          <p:cNvSpPr>
            <a:spLocks noGrp="1"/>
          </p:cNvSpPr>
          <p:nvPr>
            <p:ph type="sldNum" sz="quarter" idx="10"/>
          </p:nvPr>
        </p:nvSpPr>
        <p:spPr/>
        <p:txBody>
          <a:bodyPr/>
          <a:lstStyle/>
          <a:p>
            <a:fld id="{20733E31-FE34-43F4-9B56-328F72FEC1F5}" type="slidenum">
              <a:rPr lang="en-SG" smtClean="0"/>
              <a:t>5</a:t>
            </a:fld>
            <a:endParaRPr lang="en-SG"/>
          </a:p>
        </p:txBody>
      </p:sp>
    </p:spTree>
    <p:extLst>
      <p:ext uri="{BB962C8B-B14F-4D97-AF65-F5344CB8AC3E}">
        <p14:creationId xmlns:p14="http://schemas.microsoft.com/office/powerpoint/2010/main" val="324748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39CD3E9E-424F-AB48-8473-67517035BADC}" type="slidenum">
              <a:rPr kumimoji="1" lang="zh-TW" altLang="en-US" smtClean="0"/>
              <a:t>7</a:t>
            </a:fld>
            <a:endParaRPr kumimoji="1" lang="zh-TW" altLang="en-US"/>
          </a:p>
        </p:txBody>
      </p:sp>
    </p:spTree>
    <p:extLst>
      <p:ext uri="{BB962C8B-B14F-4D97-AF65-F5344CB8AC3E}">
        <p14:creationId xmlns:p14="http://schemas.microsoft.com/office/powerpoint/2010/main" val="239429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39CD3E9E-424F-AB48-8473-67517035BADC}" type="slidenum">
              <a:rPr kumimoji="1" lang="zh-TW" altLang="en-US" smtClean="0"/>
              <a:t>8</a:t>
            </a:fld>
            <a:endParaRPr kumimoji="1" lang="zh-TW" altLang="en-US"/>
          </a:p>
        </p:txBody>
      </p:sp>
    </p:spTree>
    <p:extLst>
      <p:ext uri="{BB962C8B-B14F-4D97-AF65-F5344CB8AC3E}">
        <p14:creationId xmlns:p14="http://schemas.microsoft.com/office/powerpoint/2010/main" val="102593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a:extLst>
              <a:ext uri="{FF2B5EF4-FFF2-40B4-BE49-F238E27FC236}">
                <a16:creationId xmlns:a16="http://schemas.microsoft.com/office/drawing/2014/main" id="{EF5C1D28-BFB6-4628-AF93-D3E7D5F560FF}"/>
              </a:ext>
            </a:extLst>
          </p:cNvPr>
          <p:cNvSpPr>
            <a:spLocks noGrp="1" noRot="1" noChangeAspect="1" noChangeArrowheads="1" noTextEdit="1"/>
          </p:cNvSpPr>
          <p:nvPr>
            <p:ph type="sldImg"/>
          </p:nvPr>
        </p:nvSpPr>
        <p:spPr>
          <a:xfrm>
            <a:off x="139700" y="768350"/>
            <a:ext cx="6819900" cy="3836988"/>
          </a:xfrm>
          <a:ln/>
        </p:spPr>
      </p:sp>
      <p:sp>
        <p:nvSpPr>
          <p:cNvPr id="750595" name="Rectangle 3">
            <a:extLst>
              <a:ext uri="{FF2B5EF4-FFF2-40B4-BE49-F238E27FC236}">
                <a16:creationId xmlns:a16="http://schemas.microsoft.com/office/drawing/2014/main" id="{D1029088-D9CA-48DF-9594-9E826C7195A6}"/>
              </a:ext>
            </a:extLst>
          </p:cNvPr>
          <p:cNvSpPr>
            <a:spLocks noGrp="1" noChangeArrowheads="1"/>
          </p:cNvSpPr>
          <p:nvPr>
            <p:ph type="body" idx="1"/>
          </p:nvPr>
        </p:nvSpPr>
        <p:spPr>
          <a:xfrm>
            <a:off x="946150" y="4860925"/>
            <a:ext cx="5207000" cy="4605338"/>
          </a:xfrm>
        </p:spPr>
        <p:txBody>
          <a:bodyPr/>
          <a:lstStyle/>
          <a:p>
            <a:pPr>
              <a:spcBef>
                <a:spcPct val="10000"/>
              </a:spcBef>
            </a:pPr>
            <a:r>
              <a:rPr lang="zh-TW" altLang="en-US" sz="1200" dirty="0">
                <a:solidFill>
                  <a:srgbClr val="FFFF00"/>
                </a:solidFill>
                <a:latin typeface="超研澤細圓" pitchFamily="49" charset="-120"/>
                <a:ea typeface="超研澤細圓" pitchFamily="49" charset="-120"/>
                <a:cs typeface="Times New Roman" panose="02020603050405020304" pitchFamily="18" charset="0"/>
              </a:rPr>
              <a:t>植物性雌激素 </a:t>
            </a:r>
            <a:r>
              <a:rPr lang="en-US" altLang="zh-TW" sz="1200" dirty="0">
                <a:solidFill>
                  <a:srgbClr val="FFFF00"/>
                </a:solidFill>
                <a:latin typeface="Georgia" panose="02040502050405020303" pitchFamily="18" charset="0"/>
                <a:ea typeface="超研澤細圓" pitchFamily="49" charset="-120"/>
                <a:cs typeface="Times New Roman" panose="02020603050405020304" pitchFamily="18" charset="0"/>
              </a:rPr>
              <a:t>(Phytoestrogens)</a:t>
            </a:r>
          </a:p>
          <a:p>
            <a:pPr>
              <a:spcBef>
                <a:spcPct val="10000"/>
              </a:spcBef>
              <a:buFont typeface="Wingdings" panose="05000000000000000000" pitchFamily="2" charset="2"/>
              <a:buNone/>
            </a:pPr>
            <a:r>
              <a:rPr lang="en-US" altLang="zh-TW" sz="1200" dirty="0">
                <a:latin typeface="超研澤細圓" pitchFamily="49" charset="-120"/>
                <a:ea typeface="超研澤細圓" pitchFamily="49" charset="-120"/>
                <a:cs typeface="Times New Roman" panose="02020603050405020304" pitchFamily="18" charset="0"/>
              </a:rPr>
              <a:t>     </a:t>
            </a:r>
            <a:r>
              <a:rPr lang="zh-TW" altLang="en-US" sz="1200" dirty="0">
                <a:latin typeface="超研澤細圓" pitchFamily="49" charset="-120"/>
                <a:ea typeface="超研澤細圓" pitchFamily="49" charset="-120"/>
                <a:cs typeface="Times New Roman" panose="02020603050405020304" pitchFamily="18" charset="0"/>
              </a:rPr>
              <a:t>黃豆</a:t>
            </a:r>
            <a:r>
              <a:rPr lang="en-US" altLang="zh-TW" sz="1200" dirty="0">
                <a:latin typeface="Georgia" panose="02040502050405020303" pitchFamily="18" charset="0"/>
                <a:ea typeface="超研澤細圓" pitchFamily="49" charset="-120"/>
                <a:cs typeface="Times New Roman" panose="02020603050405020304" pitchFamily="18" charset="0"/>
              </a:rPr>
              <a:t>(soy)</a:t>
            </a:r>
            <a:r>
              <a:rPr lang="zh-TW" altLang="en-US" sz="1200" dirty="0">
                <a:latin typeface="超研澤細圓" pitchFamily="49" charset="-120"/>
                <a:ea typeface="超研澤細圓" pitchFamily="49" charset="-120"/>
                <a:cs typeface="Times New Roman" panose="02020603050405020304" pitchFamily="18" charset="0"/>
              </a:rPr>
              <a:t>、亞麻</a:t>
            </a:r>
            <a:r>
              <a:rPr lang="en-US" altLang="zh-TW" sz="1200" dirty="0">
                <a:latin typeface="Georgia" panose="02040502050405020303" pitchFamily="18" charset="0"/>
                <a:ea typeface="超研澤細圓" pitchFamily="49" charset="-120"/>
                <a:cs typeface="Times New Roman" panose="02020603050405020304" pitchFamily="18" charset="0"/>
              </a:rPr>
              <a:t>(flax)</a:t>
            </a:r>
            <a:r>
              <a:rPr lang="zh-TW" altLang="en-US" sz="1200" dirty="0">
                <a:latin typeface="超研澤細圓" pitchFamily="49" charset="-120"/>
                <a:ea typeface="超研澤細圓" pitchFamily="49" charset="-120"/>
                <a:cs typeface="Times New Roman" panose="02020603050405020304" pitchFamily="18" charset="0"/>
              </a:rPr>
              <a:t>、北美升麻</a:t>
            </a:r>
            <a:r>
              <a:rPr lang="en-US" altLang="zh-TW" sz="1200" dirty="0">
                <a:latin typeface="Georgia" panose="02040502050405020303" pitchFamily="18" charset="0"/>
                <a:ea typeface="超研澤細圓" pitchFamily="49" charset="-120"/>
                <a:cs typeface="Times New Roman" panose="02020603050405020304" pitchFamily="18" charset="0"/>
              </a:rPr>
              <a:t>(black cohosh)</a:t>
            </a:r>
            <a:r>
              <a:rPr lang="zh-TW" altLang="en-US" sz="1200" dirty="0">
                <a:latin typeface="Georgia" panose="02040502050405020303" pitchFamily="18" charset="0"/>
                <a:ea typeface="超研澤細圓" pitchFamily="49" charset="-120"/>
                <a:cs typeface="Times New Roman" panose="02020603050405020304" pitchFamily="18" charset="0"/>
              </a:rPr>
              <a:t>、</a:t>
            </a:r>
            <a:r>
              <a:rPr lang="zh-TW" altLang="en-US" sz="1200" dirty="0">
                <a:latin typeface="超研澤細圓" pitchFamily="49" charset="-120"/>
                <a:ea typeface="超研澤細圓" pitchFamily="49" charset="-120"/>
                <a:cs typeface="Times New Roman" panose="02020603050405020304" pitchFamily="18" charset="0"/>
              </a:rPr>
              <a:t>紅花苜蓿</a:t>
            </a:r>
            <a:r>
              <a:rPr lang="en-US" altLang="zh-TW" sz="1200" dirty="0">
                <a:latin typeface="Georgia" panose="02040502050405020303" pitchFamily="18" charset="0"/>
                <a:ea typeface="超研澤細圓" pitchFamily="49" charset="-120"/>
                <a:cs typeface="Times New Roman" panose="02020603050405020304" pitchFamily="18" charset="0"/>
              </a:rPr>
              <a:t>(red clover)</a:t>
            </a:r>
            <a:r>
              <a:rPr lang="zh-TW" altLang="en-US" sz="1200" dirty="0">
                <a:latin typeface="超研澤細圓" pitchFamily="49" charset="-120"/>
                <a:ea typeface="超研澤細圓" pitchFamily="49" charset="-120"/>
                <a:cs typeface="Times New Roman" panose="02020603050405020304" pitchFamily="18" charset="0"/>
              </a:rPr>
              <a:t>、當歸</a:t>
            </a:r>
            <a:r>
              <a:rPr lang="en-US" altLang="zh-TW" sz="1200" dirty="0">
                <a:latin typeface="Georgia" panose="02040502050405020303" pitchFamily="18" charset="0"/>
                <a:ea typeface="超研澤細圓" pitchFamily="49" charset="-120"/>
                <a:cs typeface="Times New Roman" panose="02020603050405020304" pitchFamily="18" charset="0"/>
              </a:rPr>
              <a:t>(dong </a:t>
            </a:r>
            <a:r>
              <a:rPr lang="en-US" altLang="zh-TW" sz="1200" dirty="0" err="1">
                <a:latin typeface="Georgia" panose="02040502050405020303" pitchFamily="18" charset="0"/>
                <a:ea typeface="超研澤細圓" pitchFamily="49" charset="-120"/>
                <a:cs typeface="Times New Roman" panose="02020603050405020304" pitchFamily="18" charset="0"/>
              </a:rPr>
              <a:t>quai</a:t>
            </a:r>
            <a:r>
              <a:rPr lang="en-US" altLang="zh-TW" sz="1200" dirty="0">
                <a:latin typeface="Georgia" panose="02040502050405020303" pitchFamily="18" charset="0"/>
                <a:ea typeface="超研澤細圓" pitchFamily="49" charset="-120"/>
                <a:cs typeface="Times New Roman" panose="02020603050405020304" pitchFamily="18" charset="0"/>
              </a:rPr>
              <a:t>)</a:t>
            </a:r>
          </a:p>
          <a:p>
            <a:pPr>
              <a:spcBef>
                <a:spcPct val="10000"/>
              </a:spcBef>
            </a:pPr>
            <a:r>
              <a:rPr lang="zh-TW" altLang="en-US" sz="1200" dirty="0">
                <a:solidFill>
                  <a:srgbClr val="FFFF00"/>
                </a:solidFill>
                <a:latin typeface="超研澤細圓" pitchFamily="49" charset="-120"/>
                <a:ea typeface="超研澤細圓" pitchFamily="49" charset="-120"/>
                <a:cs typeface="Times New Roman" panose="02020603050405020304" pitchFamily="18" charset="0"/>
              </a:rPr>
              <a:t>內生性雌激素 </a:t>
            </a:r>
            <a:r>
              <a:rPr lang="en-US" altLang="zh-TW" sz="1200" dirty="0">
                <a:solidFill>
                  <a:srgbClr val="FFFF00"/>
                </a:solidFill>
                <a:latin typeface="Georgia" panose="02040502050405020303" pitchFamily="18" charset="0"/>
                <a:ea typeface="超研澤細圓" pitchFamily="49" charset="-120"/>
                <a:cs typeface="Times New Roman" panose="02020603050405020304" pitchFamily="18" charset="0"/>
              </a:rPr>
              <a:t>(Endogenous estrogen):</a:t>
            </a:r>
            <a:r>
              <a:rPr lang="en-US" altLang="zh-TW" sz="1200" dirty="0">
                <a:solidFill>
                  <a:srgbClr val="FFFF00"/>
                </a:solidFill>
                <a:latin typeface="超研澤細圓" pitchFamily="49" charset="-120"/>
                <a:ea typeface="超研澤細圓" pitchFamily="49" charset="-120"/>
                <a:cs typeface="Times New Roman" panose="02020603050405020304" pitchFamily="18" charset="0"/>
              </a:rPr>
              <a:t> </a:t>
            </a:r>
            <a:r>
              <a:rPr lang="zh-TW" altLang="en-US" sz="1200" dirty="0">
                <a:solidFill>
                  <a:srgbClr val="FFFF00"/>
                </a:solidFill>
                <a:latin typeface="超研澤細圓" pitchFamily="49" charset="-120"/>
                <a:ea typeface="超研澤細圓" pitchFamily="49" charset="-120"/>
                <a:cs typeface="Times New Roman" panose="02020603050405020304" pitchFamily="18" charset="0"/>
              </a:rPr>
              <a:t>卵巢、腎上腺與脂肪組織</a:t>
            </a:r>
          </a:p>
          <a:p>
            <a:pPr>
              <a:spcBef>
                <a:spcPct val="10000"/>
              </a:spcBef>
              <a:buFont typeface="Wingdings" panose="05000000000000000000" pitchFamily="2" charset="2"/>
              <a:buNone/>
            </a:pPr>
            <a:r>
              <a:rPr lang="zh-TW" altLang="en-US" sz="1200" dirty="0">
                <a:latin typeface="超研澤細圓" pitchFamily="49" charset="-120"/>
                <a:ea typeface="超研澤細圓" pitchFamily="49" charset="-120"/>
                <a:cs typeface="Times New Roman" panose="02020603050405020304" pitchFamily="18" charset="0"/>
              </a:rPr>
              <a:t>      </a:t>
            </a:r>
            <a:r>
              <a:rPr lang="en-US" altLang="zh-TW" sz="1200" dirty="0">
                <a:latin typeface="Georgia" panose="02040502050405020303" pitchFamily="18" charset="0"/>
                <a:ea typeface="超研澤細圓" pitchFamily="49" charset="-120"/>
                <a:cs typeface="Times New Roman" panose="02020603050405020304" pitchFamily="18" charset="0"/>
              </a:rPr>
              <a:t>E1</a:t>
            </a:r>
            <a:r>
              <a:rPr lang="zh-TW" altLang="en-US" sz="1200" dirty="0">
                <a:latin typeface="Georgia" panose="02040502050405020303" pitchFamily="18" charset="0"/>
                <a:ea typeface="超研澤細圓" pitchFamily="49" charset="-120"/>
                <a:cs typeface="Times New Roman" panose="02020603050405020304" pitchFamily="18" charset="0"/>
              </a:rPr>
              <a:t>、</a:t>
            </a:r>
            <a:r>
              <a:rPr lang="en-US" altLang="zh-TW" sz="1200" dirty="0">
                <a:latin typeface="Georgia" panose="02040502050405020303" pitchFamily="18" charset="0"/>
                <a:ea typeface="超研澤細圓" pitchFamily="49" charset="-120"/>
                <a:cs typeface="Times New Roman" panose="02020603050405020304" pitchFamily="18" charset="0"/>
              </a:rPr>
              <a:t>E2</a:t>
            </a:r>
            <a:r>
              <a:rPr lang="zh-TW" altLang="en-US" sz="1200" dirty="0">
                <a:latin typeface="Georgia" panose="02040502050405020303" pitchFamily="18" charset="0"/>
                <a:ea typeface="超研澤細圓" pitchFamily="49" charset="-120"/>
                <a:cs typeface="Times New Roman" panose="02020603050405020304" pitchFamily="18" charset="0"/>
              </a:rPr>
              <a:t>、</a:t>
            </a:r>
            <a:r>
              <a:rPr lang="en-US" altLang="zh-TW" sz="1200" dirty="0">
                <a:latin typeface="Georgia" panose="02040502050405020303" pitchFamily="18" charset="0"/>
                <a:ea typeface="超研澤細圓" pitchFamily="49" charset="-120"/>
                <a:cs typeface="Times New Roman" panose="02020603050405020304" pitchFamily="18" charset="0"/>
              </a:rPr>
              <a:t>E3 </a:t>
            </a:r>
            <a:r>
              <a:rPr lang="zh-TW" altLang="en-US" sz="1200" dirty="0">
                <a:latin typeface="Georgia" panose="02040502050405020303" pitchFamily="18" charset="0"/>
                <a:ea typeface="超研澤細圓" pitchFamily="49" charset="-120"/>
                <a:cs typeface="Times New Roman" panose="02020603050405020304" pitchFamily="18" charset="0"/>
              </a:rPr>
              <a:t>、</a:t>
            </a:r>
            <a:r>
              <a:rPr lang="en-US" altLang="zh-TW" sz="1200" dirty="0">
                <a:latin typeface="Georgia" panose="02040502050405020303" pitchFamily="18" charset="0"/>
                <a:ea typeface="超研澤細圓" pitchFamily="49" charset="-120"/>
                <a:cs typeface="Times New Roman" panose="02020603050405020304" pitchFamily="18" charset="0"/>
              </a:rPr>
              <a:t>Hydroxylated estrogen </a:t>
            </a:r>
            <a:r>
              <a:rPr lang="zh-TW" altLang="en-US" sz="1200" dirty="0">
                <a:latin typeface="Georgia" panose="02040502050405020303" pitchFamily="18" charset="0"/>
                <a:ea typeface="超研澤細圓" pitchFamily="49" charset="-120"/>
                <a:cs typeface="Times New Roman" panose="02020603050405020304" pitchFamily="18" charset="0"/>
              </a:rPr>
              <a:t>、 </a:t>
            </a:r>
            <a:r>
              <a:rPr lang="en-US" altLang="zh-TW" sz="1200" dirty="0">
                <a:latin typeface="Georgia" panose="02040502050405020303" pitchFamily="18" charset="0"/>
                <a:ea typeface="超研澤細圓" pitchFamily="49" charset="-120"/>
                <a:cs typeface="Times New Roman" panose="02020603050405020304" pitchFamily="18" charset="0"/>
              </a:rPr>
              <a:t>Methoxylated estrogen</a:t>
            </a:r>
          </a:p>
          <a:p>
            <a:pPr>
              <a:spcBef>
                <a:spcPct val="10000"/>
              </a:spcBef>
            </a:pPr>
            <a:r>
              <a:rPr lang="zh-TW" altLang="en-US" sz="1200" dirty="0">
                <a:solidFill>
                  <a:srgbClr val="FFFF00"/>
                </a:solidFill>
                <a:latin typeface="超研澤細圓" pitchFamily="49" charset="-120"/>
                <a:ea typeface="超研澤細圓" pitchFamily="49" charset="-120"/>
                <a:cs typeface="Times New Roman" panose="02020603050405020304" pitchFamily="18" charset="0"/>
              </a:rPr>
              <a:t>環境污染性雌激素</a:t>
            </a:r>
            <a:r>
              <a:rPr lang="en-US" altLang="zh-TW" sz="1200" dirty="0">
                <a:solidFill>
                  <a:srgbClr val="FFFF00"/>
                </a:solidFill>
                <a:latin typeface="Georgia" panose="02040502050405020303" pitchFamily="18" charset="0"/>
                <a:ea typeface="超研澤細圓" pitchFamily="49" charset="-120"/>
                <a:cs typeface="Times New Roman" panose="02020603050405020304" pitchFamily="18" charset="0"/>
              </a:rPr>
              <a:t>(</a:t>
            </a:r>
            <a:r>
              <a:rPr lang="en-US" altLang="zh-TW" sz="1200" dirty="0" err="1">
                <a:solidFill>
                  <a:srgbClr val="FFFF00"/>
                </a:solidFill>
                <a:latin typeface="Georgia" panose="02040502050405020303" pitchFamily="18" charset="0"/>
                <a:ea typeface="超研澤細圓" pitchFamily="49" charset="-120"/>
                <a:cs typeface="Times New Roman" panose="02020603050405020304" pitchFamily="18" charset="0"/>
              </a:rPr>
              <a:t>Xenoestrogens</a:t>
            </a:r>
            <a:r>
              <a:rPr lang="en-US" altLang="zh-TW" sz="1200" dirty="0">
                <a:solidFill>
                  <a:srgbClr val="FFFF00"/>
                </a:solidFill>
                <a:latin typeface="Georgia" panose="02040502050405020303" pitchFamily="18" charset="0"/>
                <a:ea typeface="超研澤細圓" pitchFamily="49" charset="-120"/>
                <a:cs typeface="Times New Roman" panose="02020603050405020304" pitchFamily="18" charset="0"/>
              </a:rPr>
              <a:t>)</a:t>
            </a:r>
          </a:p>
          <a:p>
            <a:pPr>
              <a:spcBef>
                <a:spcPct val="10000"/>
              </a:spcBef>
              <a:buFont typeface="Wingdings" panose="05000000000000000000" pitchFamily="2" charset="2"/>
              <a:buNone/>
            </a:pPr>
            <a:r>
              <a:rPr lang="en-US" altLang="zh-TW" sz="1200" dirty="0">
                <a:latin typeface="超研澤細圓" pitchFamily="49" charset="-120"/>
                <a:ea typeface="超研澤細圓" pitchFamily="49" charset="-120"/>
                <a:cs typeface="Times New Roman" panose="02020603050405020304" pitchFamily="18" charset="0"/>
              </a:rPr>
              <a:t>     </a:t>
            </a:r>
            <a:r>
              <a:rPr lang="zh-TW" altLang="en-US" sz="1200" dirty="0">
                <a:latin typeface="超研澤細圓" pitchFamily="49" charset="-120"/>
                <a:ea typeface="超研澤細圓" pitchFamily="49" charset="-120"/>
                <a:cs typeface="Times New Roman" panose="02020603050405020304" pitchFamily="18" charset="0"/>
              </a:rPr>
              <a:t>殺蟲劑、除草劑、 戴奧辛、多氯聯苯、 保特瓶、塑膠</a:t>
            </a:r>
          </a:p>
          <a:p>
            <a:pPr>
              <a:spcBef>
                <a:spcPct val="10000"/>
              </a:spcBef>
            </a:pPr>
            <a:r>
              <a:rPr lang="zh-TW" altLang="en-US" sz="1200" dirty="0">
                <a:solidFill>
                  <a:srgbClr val="FFFF00"/>
                </a:solidFill>
                <a:latin typeface="超研澤細圓" pitchFamily="49" charset="-120"/>
                <a:ea typeface="超研澤細圓" pitchFamily="49" charset="-120"/>
                <a:cs typeface="Times New Roman" panose="02020603050405020304" pitchFamily="18" charset="0"/>
              </a:rPr>
              <a:t>外生性雌激素</a:t>
            </a:r>
            <a:r>
              <a:rPr lang="en-US" altLang="zh-TW" sz="1200" dirty="0">
                <a:solidFill>
                  <a:srgbClr val="FFFF00"/>
                </a:solidFill>
                <a:latin typeface="Georgia" panose="02040502050405020303" pitchFamily="18" charset="0"/>
                <a:ea typeface="超研澤細圓" pitchFamily="49" charset="-120"/>
                <a:cs typeface="Times New Roman" panose="02020603050405020304" pitchFamily="18" charset="0"/>
              </a:rPr>
              <a:t>(Exogenous estrogen)</a:t>
            </a:r>
            <a:endParaRPr lang="en-US" altLang="zh-TW" sz="1200" dirty="0">
              <a:latin typeface="Georgia" panose="02040502050405020303" pitchFamily="18" charset="0"/>
              <a:ea typeface="超研澤細圓" pitchFamily="49" charset="-120"/>
              <a:cs typeface="Times New Roman" panose="02020603050405020304" pitchFamily="18" charset="0"/>
            </a:endParaRPr>
          </a:p>
          <a:p>
            <a:pPr>
              <a:spcBef>
                <a:spcPct val="10000"/>
              </a:spcBef>
              <a:buFont typeface="Wingdings" panose="05000000000000000000" pitchFamily="2" charset="2"/>
              <a:buNone/>
            </a:pPr>
            <a:r>
              <a:rPr lang="en-US" altLang="zh-TW" sz="1200" dirty="0">
                <a:latin typeface="超研澤細圓" pitchFamily="49" charset="-120"/>
                <a:ea typeface="超研澤細圓" pitchFamily="49" charset="-120"/>
                <a:cs typeface="Times New Roman" panose="02020603050405020304" pitchFamily="18" charset="0"/>
              </a:rPr>
              <a:t>    </a:t>
            </a:r>
            <a:r>
              <a:rPr lang="zh-TW" altLang="en-US" sz="1200" dirty="0">
                <a:latin typeface="超研澤細圓" pitchFamily="49" charset="-120"/>
                <a:ea typeface="超研澤細圓" pitchFamily="49" charset="-120"/>
                <a:cs typeface="Times New Roman" panose="02020603050405020304" pitchFamily="18" charset="0"/>
              </a:rPr>
              <a:t>荷爾蒙療法、口服避孕藥、</a:t>
            </a:r>
            <a:r>
              <a:rPr lang="en-US" altLang="zh-TW" sz="1200" dirty="0">
                <a:latin typeface="Georgia" panose="02040502050405020303" pitchFamily="18" charset="0"/>
                <a:ea typeface="超研澤細圓" pitchFamily="49" charset="-120"/>
                <a:cs typeface="Times New Roman" panose="02020603050405020304" pitchFamily="18" charset="0"/>
              </a:rPr>
              <a:t>Premarin</a:t>
            </a:r>
            <a:r>
              <a:rPr lang="zh-TW" altLang="en-US" sz="1200" dirty="0">
                <a:latin typeface="Georgia" panose="02040502050405020303" pitchFamily="18" charset="0"/>
                <a:ea typeface="超研澤細圓" pitchFamily="49" charset="-120"/>
                <a:cs typeface="Times New Roman" panose="02020603050405020304" pitchFamily="18" charset="0"/>
              </a:rPr>
              <a:t>、</a:t>
            </a:r>
            <a:r>
              <a:rPr lang="en-US" altLang="zh-TW" sz="1200" dirty="0" err="1">
                <a:latin typeface="Georgia" panose="02040502050405020303" pitchFamily="18" charset="0"/>
                <a:ea typeface="超研澤細圓" pitchFamily="49" charset="-120"/>
                <a:cs typeface="Times New Roman" panose="02020603050405020304" pitchFamily="18" charset="0"/>
              </a:rPr>
              <a:t>Estrace</a:t>
            </a:r>
            <a:r>
              <a:rPr lang="en-US" altLang="zh-TW" sz="1200" dirty="0">
                <a:latin typeface="Georgia" panose="02040502050405020303" pitchFamily="18" charset="0"/>
                <a:ea typeface="超研澤細圓" pitchFamily="49" charset="-120"/>
                <a:cs typeface="Times New Roman" panose="02020603050405020304" pitchFamily="18" charset="0"/>
              </a:rPr>
              <a:t> </a:t>
            </a:r>
            <a:r>
              <a:rPr lang="zh-TW" altLang="en-US" sz="1200" dirty="0">
                <a:latin typeface="Georgia" panose="02040502050405020303" pitchFamily="18" charset="0"/>
                <a:ea typeface="超研澤細圓" pitchFamily="49" charset="-120"/>
                <a:cs typeface="Times New Roman" panose="02020603050405020304" pitchFamily="18" charset="0"/>
              </a:rPr>
              <a:t>、 </a:t>
            </a:r>
            <a:r>
              <a:rPr lang="en-US" altLang="zh-TW" sz="1200" dirty="0" err="1">
                <a:latin typeface="Georgia" panose="02040502050405020303" pitchFamily="18" charset="0"/>
                <a:ea typeface="超研澤細圓" pitchFamily="49" charset="-120"/>
                <a:cs typeface="Times New Roman" panose="02020603050405020304" pitchFamily="18" charset="0"/>
              </a:rPr>
              <a:t>Estratab</a:t>
            </a:r>
            <a:r>
              <a:rPr lang="zh-TW" altLang="en-US" sz="1200" dirty="0">
                <a:latin typeface="Georgia" panose="02040502050405020303" pitchFamily="18" charset="0"/>
                <a:ea typeface="超研澤細圓" pitchFamily="49" charset="-120"/>
                <a:cs typeface="Times New Roman" panose="02020603050405020304" pitchFamily="18" charset="0"/>
              </a:rPr>
              <a:t>、</a:t>
            </a:r>
            <a:r>
              <a:rPr lang="en-US" altLang="zh-TW" sz="1200" dirty="0" err="1">
                <a:latin typeface="Georgia" panose="02040502050405020303" pitchFamily="18" charset="0"/>
                <a:ea typeface="超研澤細圓" pitchFamily="49" charset="-120"/>
                <a:cs typeface="Times New Roman" panose="02020603050405020304" pitchFamily="18" charset="0"/>
              </a:rPr>
              <a:t>Ogen</a:t>
            </a:r>
            <a:r>
              <a:rPr lang="zh-TW" altLang="en-US" sz="1200" dirty="0">
                <a:latin typeface="Georgia" panose="02040502050405020303" pitchFamily="18" charset="0"/>
                <a:ea typeface="超研澤細圓" pitchFamily="49" charset="-120"/>
                <a:cs typeface="Times New Roman" panose="02020603050405020304" pitchFamily="18" charset="0"/>
              </a:rPr>
              <a:t>、</a:t>
            </a:r>
            <a:r>
              <a:rPr lang="en-US" altLang="zh-TW" sz="1200" dirty="0">
                <a:latin typeface="Georgia" panose="02040502050405020303" pitchFamily="18" charset="0"/>
                <a:ea typeface="超研澤細圓" pitchFamily="49" charset="-120"/>
                <a:cs typeface="Times New Roman" panose="02020603050405020304" pitchFamily="18" charset="0"/>
              </a:rPr>
              <a:t>DES</a:t>
            </a:r>
          </a:p>
          <a:p>
            <a:endParaRPr lang="zh-TW" altLang="en-US" dirty="0">
              <a:latin typeface="Arial" panose="020B0604020202020204" pitchFamily="34" charset="0"/>
            </a:endParaRPr>
          </a:p>
        </p:txBody>
      </p:sp>
    </p:spTree>
    <p:extLst>
      <p:ext uri="{BB962C8B-B14F-4D97-AF65-F5344CB8AC3E}">
        <p14:creationId xmlns:p14="http://schemas.microsoft.com/office/powerpoint/2010/main" val="152734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a:extLst>
              <a:ext uri="{FF2B5EF4-FFF2-40B4-BE49-F238E27FC236}">
                <a16:creationId xmlns:a16="http://schemas.microsoft.com/office/drawing/2014/main" id="{14BC7BCF-77A7-4317-8B08-2C0C9BAFA6F0}"/>
              </a:ext>
            </a:extLst>
          </p:cNvPr>
          <p:cNvSpPr>
            <a:spLocks noGrp="1" noRot="1" noChangeAspect="1" noChangeArrowheads="1" noTextEdit="1"/>
          </p:cNvSpPr>
          <p:nvPr>
            <p:ph type="sldImg"/>
          </p:nvPr>
        </p:nvSpPr>
        <p:spPr>
          <a:xfrm>
            <a:off x="139700" y="768350"/>
            <a:ext cx="6819900" cy="3836988"/>
          </a:xfrm>
          <a:ln/>
        </p:spPr>
      </p:sp>
      <p:sp>
        <p:nvSpPr>
          <p:cNvPr id="752643" name="Rectangle 3">
            <a:extLst>
              <a:ext uri="{FF2B5EF4-FFF2-40B4-BE49-F238E27FC236}">
                <a16:creationId xmlns:a16="http://schemas.microsoft.com/office/drawing/2014/main" id="{2D3FA9DE-24F1-4117-9955-053BB960C8E5}"/>
              </a:ext>
            </a:extLst>
          </p:cNvPr>
          <p:cNvSpPr>
            <a:spLocks noGrp="1" noChangeArrowheads="1"/>
          </p:cNvSpPr>
          <p:nvPr>
            <p:ph type="body" idx="1"/>
          </p:nvPr>
        </p:nvSpPr>
        <p:spPr>
          <a:xfrm>
            <a:off x="946150" y="4860925"/>
            <a:ext cx="5207000" cy="4605338"/>
          </a:xfrm>
        </p:spPr>
        <p:txBody>
          <a:bodyPr/>
          <a:lstStyle/>
          <a:p>
            <a:r>
              <a:rPr lang="zh-TW" altLang="en-US" dirty="0">
                <a:latin typeface="SimSun" panose="02010600030101010101" pitchFamily="2" charset="-122"/>
                <a:ea typeface="SimSun" panose="02010600030101010101" pitchFamily="2" charset="-122"/>
              </a:rPr>
              <a:t>多數女性都受到更年期症狀與經前症候群的困擾</a:t>
            </a:r>
            <a:endParaRPr lang="en-US" altLang="zh-TW" dirty="0">
              <a:latin typeface="SimSun" panose="02010600030101010101" pitchFamily="2" charset="-122"/>
              <a:ea typeface="SimSun" panose="02010600030101010101" pitchFamily="2" charset="-122"/>
            </a:endParaRPr>
          </a:p>
          <a:p>
            <a:r>
              <a:rPr lang="zh-TW" altLang="en-US" dirty="0">
                <a:latin typeface="SimSun" panose="02010600030101010101" pitchFamily="2" charset="-122"/>
                <a:ea typeface="SimSun" panose="02010600030101010101" pitchFamily="2" charset="-122"/>
              </a:rPr>
              <a:t>補充保健品可改善許多輕微的更年期症狀與經前症候群</a:t>
            </a:r>
            <a:endParaRPr lang="en-US" altLang="zh-TW" dirty="0">
              <a:latin typeface="SimSun" panose="02010600030101010101" pitchFamily="2" charset="-122"/>
              <a:ea typeface="SimSun" panose="02010600030101010101" pitchFamily="2" charset="-122"/>
            </a:endParaRPr>
          </a:p>
          <a:p>
            <a:endParaRPr lang="zh-TW" altLang="en-US" dirty="0">
              <a:latin typeface="Arial" panose="020B0604020202020204" pitchFamily="34" charset="0"/>
            </a:endParaRPr>
          </a:p>
        </p:txBody>
      </p:sp>
    </p:spTree>
    <p:extLst>
      <p:ext uri="{BB962C8B-B14F-4D97-AF65-F5344CB8AC3E}">
        <p14:creationId xmlns:p14="http://schemas.microsoft.com/office/powerpoint/2010/main" val="101041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天然植物激素紅花苜蓿可舒解更年期的熱潮紅癥狀</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根據</a:t>
            </a:r>
            <a:r>
              <a:rPr lang="en-US" altLang="zh-TW" sz="1200" b="0" i="0" kern="1200" dirty="0">
                <a:solidFill>
                  <a:schemeClr val="tx1"/>
                </a:solidFill>
                <a:effectLst/>
                <a:latin typeface="+mn-lt"/>
                <a:ea typeface="+mn-ea"/>
                <a:cs typeface="+mn-cs"/>
              </a:rPr>
              <a:t>1999</a:t>
            </a:r>
            <a:r>
              <a:rPr lang="zh-TW" altLang="en-US" sz="1200" b="0" i="0" kern="1200" dirty="0">
                <a:solidFill>
                  <a:schemeClr val="tx1"/>
                </a:solidFill>
                <a:effectLst/>
                <a:latin typeface="+mn-lt"/>
                <a:ea typeface="+mn-ea"/>
                <a:cs typeface="+mn-cs"/>
              </a:rPr>
              <a:t>年國際更年期會議上報告，更年期婦女補充紅花苜蓿的萃取物，可以減少</a:t>
            </a:r>
            <a:r>
              <a:rPr lang="en-US" altLang="zh-TW" sz="1200" b="0" i="0" kern="1200" dirty="0">
                <a:solidFill>
                  <a:schemeClr val="tx1"/>
                </a:solidFill>
                <a:effectLst/>
                <a:latin typeface="+mn-lt"/>
                <a:ea typeface="+mn-ea"/>
                <a:cs typeface="+mn-cs"/>
              </a:rPr>
              <a:t>56%~75%</a:t>
            </a:r>
            <a:r>
              <a:rPr lang="zh-TW" altLang="en-US" sz="1200" b="0" i="0" kern="1200" dirty="0">
                <a:solidFill>
                  <a:schemeClr val="tx1"/>
                </a:solidFill>
                <a:effectLst/>
                <a:latin typeface="+mn-lt"/>
                <a:ea typeface="+mn-ea"/>
                <a:cs typeface="+mn-cs"/>
              </a:rPr>
              <a:t>熱潮紅的頻率。發表於歐洲更年期刊的一篇研究顯示，使用紅花苜蓿萃取物，給予三十位婦女，每日三十毫克的劑量發現，十六週後可以減少百分之四十八熱潮紅的頻率，顯示紅花苜蓿可有效改善更年期的熱潮紅。</a:t>
            </a:r>
          </a:p>
          <a:p>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1" i="0" kern="1200" dirty="0">
                <a:solidFill>
                  <a:schemeClr val="tx1"/>
                </a:solidFill>
                <a:effectLst/>
                <a:latin typeface="+mn-lt"/>
                <a:ea typeface="+mn-ea"/>
                <a:cs typeface="+mn-cs"/>
              </a:rPr>
              <a:t>紅花苜蓿可改善更年期女性陰道乾燥問題 </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因為現代婦女慢慢地發現到，她們必須要補充額外的荷爾蒙來補充更年期後慢慢降低的體內雌激素，但美國最近停止了荷爾蒙的補充療法，因為研究發現長期的荷爾蒙補充可能會引發癌症。 更年期的婦女因為雌激素降低，經常會遇到陰道乾燥的問題，引起性生活不適，也容易引起感染等問題，服用補充雌激素是目前醫藥界改善此症狀的方法。</a:t>
            </a:r>
          </a:p>
          <a:p>
            <a:endParaRPr lang="en-US" altLang="zh-TW" sz="1200" b="1" i="0" kern="1200" dirty="0">
              <a:solidFill>
                <a:schemeClr val="tx1"/>
              </a:solidFill>
              <a:effectLst/>
              <a:latin typeface="+mn-lt"/>
              <a:ea typeface="+mn-ea"/>
              <a:cs typeface="+mn-cs"/>
            </a:endParaRPr>
          </a:p>
          <a:p>
            <a:r>
              <a:rPr lang="en-US" altLang="zh-TW" dirty="0"/>
              <a:t>https://www.1kanbo.com/product.php?categoryid=15</a:t>
            </a:r>
            <a:endParaRPr lang="en-US" altLang="zh-TW" sz="1200" b="1"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天然植物雌激素：</a:t>
            </a:r>
            <a:r>
              <a:rPr lang="zh-TW" altLang="en-US" sz="1200" b="0" i="0" kern="1200" dirty="0">
                <a:solidFill>
                  <a:schemeClr val="tx1"/>
                </a:solidFill>
                <a:effectLst/>
                <a:latin typeface="+mn-lt"/>
                <a:ea typeface="+mn-ea"/>
                <a:cs typeface="+mn-cs"/>
              </a:rPr>
              <a:t>異黃酮</a:t>
            </a:r>
            <a:r>
              <a:rPr lang="en-US" altLang="zh-TW" sz="1200" b="0" i="0" kern="1200" dirty="0">
                <a:solidFill>
                  <a:schemeClr val="tx1"/>
                </a:solidFill>
                <a:effectLst/>
                <a:latin typeface="+mn-lt"/>
                <a:ea typeface="+mn-ea"/>
                <a:cs typeface="+mn-cs"/>
              </a:rPr>
              <a:t>(Isoflavone)</a:t>
            </a:r>
            <a:r>
              <a:rPr lang="zh-TW" altLang="en-US" sz="1200" b="0" i="0" kern="1200" dirty="0">
                <a:solidFill>
                  <a:schemeClr val="tx1"/>
                </a:solidFill>
                <a:effectLst/>
                <a:latin typeface="+mn-lt"/>
                <a:ea typeface="+mn-ea"/>
                <a:cs typeface="+mn-cs"/>
              </a:rPr>
              <a:t>多半存在於紅花苜蓿、大豆和其他谷物中。其中以北美紅花苜蓿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的異黃酮含量最高，根據美國農業部愛阿華州大學資料庫</a:t>
            </a:r>
            <a:r>
              <a:rPr lang="en-US" altLang="zh-TW" sz="1200" b="0" i="0" kern="1200" dirty="0">
                <a:solidFill>
                  <a:schemeClr val="tx1"/>
                </a:solidFill>
                <a:effectLst/>
                <a:latin typeface="+mn-lt"/>
                <a:ea typeface="+mn-ea"/>
                <a:cs typeface="+mn-cs"/>
              </a:rPr>
              <a:t>USDA-Iowa State University Database on the Isoflavone Content of Foods</a:t>
            </a:r>
            <a:r>
              <a:rPr lang="zh-TW" altLang="en-US" sz="1200" b="0" i="0" kern="1200" dirty="0">
                <a:solidFill>
                  <a:schemeClr val="tx1"/>
                </a:solidFill>
                <a:effectLst/>
                <a:latin typeface="+mn-lt"/>
                <a:ea typeface="+mn-ea"/>
                <a:cs typeface="+mn-cs"/>
              </a:rPr>
              <a:t>的測試報告資料顯示：每１００公克的乾燥紅花苜蓿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所含的活性異黃酮量</a:t>
            </a:r>
            <a:r>
              <a:rPr lang="en-US" altLang="zh-TW" sz="1200" b="0" i="0" kern="1200" dirty="0">
                <a:solidFill>
                  <a:schemeClr val="tx1"/>
                </a:solidFill>
                <a:effectLst/>
                <a:latin typeface="+mn-lt"/>
                <a:ea typeface="+mn-ea"/>
                <a:cs typeface="+mn-cs"/>
              </a:rPr>
              <a:t>(Formononetin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Biochanin)</a:t>
            </a:r>
            <a:r>
              <a:rPr lang="zh-TW" altLang="en-US" sz="1200" b="0" i="0" kern="1200" dirty="0">
                <a:solidFill>
                  <a:schemeClr val="tx1"/>
                </a:solidFill>
                <a:effectLst/>
                <a:latin typeface="+mn-lt"/>
                <a:ea typeface="+mn-ea"/>
                <a:cs typeface="+mn-cs"/>
              </a:rPr>
              <a:t>最高達</a:t>
            </a:r>
            <a:r>
              <a:rPr lang="en-US" altLang="zh-TW" sz="1200" b="0" i="0" kern="1200" dirty="0">
                <a:solidFill>
                  <a:schemeClr val="tx1"/>
                </a:solidFill>
                <a:effectLst/>
                <a:latin typeface="+mn-lt"/>
                <a:ea typeface="+mn-ea"/>
                <a:cs typeface="+mn-cs"/>
              </a:rPr>
              <a:t>2155mg</a:t>
            </a:r>
            <a:r>
              <a:rPr lang="zh-TW" altLang="en-US" sz="1200" b="0" i="0" kern="1200" dirty="0">
                <a:solidFill>
                  <a:schemeClr val="tx1"/>
                </a:solidFill>
                <a:effectLst/>
                <a:latin typeface="+mn-lt"/>
                <a:ea typeface="+mn-ea"/>
                <a:cs typeface="+mn-cs"/>
              </a:rPr>
              <a:t>以上，是自然界活性異黃酮含量最高的天然植物！</a:t>
            </a:r>
          </a:p>
          <a:p>
            <a:r>
              <a:rPr lang="zh-TW" altLang="en-US" sz="1200" b="0" i="0" kern="1200" dirty="0">
                <a:solidFill>
                  <a:schemeClr val="tx1"/>
                </a:solidFill>
                <a:effectLst/>
                <a:latin typeface="+mn-lt"/>
                <a:ea typeface="+mn-ea"/>
                <a:cs typeface="+mn-cs"/>
              </a:rPr>
              <a:t> </a:t>
            </a:r>
          </a:p>
          <a:p>
            <a:r>
              <a:rPr lang="zh-TW" altLang="en-US" sz="1200" b="1" i="0" kern="1200" dirty="0">
                <a:solidFill>
                  <a:schemeClr val="tx1"/>
                </a:solidFill>
                <a:effectLst/>
                <a:latin typeface="+mn-lt"/>
                <a:ea typeface="+mn-ea"/>
                <a:cs typeface="+mn-cs"/>
              </a:rPr>
              <a:t>紅花苜蓿與大豆異黃酮有何不同？</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異黃酮含量最高的紅花苜宿</a:t>
            </a:r>
            <a:r>
              <a:rPr lang="en-US" altLang="zh-TW" sz="1200" b="0" i="0" kern="1200" dirty="0">
                <a:solidFill>
                  <a:schemeClr val="tx1"/>
                </a:solidFill>
                <a:effectLst/>
                <a:latin typeface="+mn-lt"/>
                <a:ea typeface="+mn-ea"/>
                <a:cs typeface="+mn-cs"/>
              </a:rPr>
              <a:t>(Red Clover)</a:t>
            </a:r>
            <a:r>
              <a:rPr lang="zh-TW" altLang="en-US" sz="1200" b="0" i="0" kern="1200" dirty="0">
                <a:solidFill>
                  <a:schemeClr val="tx1"/>
                </a:solidFill>
                <a:effectLst/>
                <a:latin typeface="+mn-lt"/>
                <a:ea typeface="+mn-ea"/>
                <a:cs typeface="+mn-cs"/>
              </a:rPr>
              <a:t>，具有四種植物賀爾蒙異黃酮；而一般萃取自黃豆的異黃酮素僅含</a:t>
            </a:r>
            <a:r>
              <a:rPr lang="en-US" altLang="zh-TW" sz="1200" b="0" i="0" kern="1200" dirty="0">
                <a:solidFill>
                  <a:schemeClr val="tx1"/>
                </a:solidFill>
                <a:effectLst/>
                <a:latin typeface="+mn-lt"/>
                <a:ea typeface="+mn-ea"/>
                <a:cs typeface="+mn-cs"/>
              </a:rPr>
              <a:t>1-2</a:t>
            </a:r>
            <a:r>
              <a:rPr lang="zh-TW" altLang="en-US" sz="1200" b="0" i="0" kern="1200" dirty="0">
                <a:solidFill>
                  <a:schemeClr val="tx1"/>
                </a:solidFill>
                <a:effectLst/>
                <a:latin typeface="+mn-lt"/>
                <a:ea typeface="+mn-ea"/>
                <a:cs typeface="+mn-cs"/>
              </a:rPr>
              <a:t>種異黃酮</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多種植物性賀爾蒙更能發揮協調作用補充體內賀爾蒙的不足。</a:t>
            </a:r>
          </a:p>
          <a:p>
            <a:endParaRPr lang="zh-TW" altLang="en-US" dirty="0"/>
          </a:p>
        </p:txBody>
      </p:sp>
      <p:sp>
        <p:nvSpPr>
          <p:cNvPr id="4" name="投影片編號版面配置區 3"/>
          <p:cNvSpPr>
            <a:spLocks noGrp="1"/>
          </p:cNvSpPr>
          <p:nvPr>
            <p:ph type="sldNum" sz="quarter" idx="10"/>
          </p:nvPr>
        </p:nvSpPr>
        <p:spPr/>
        <p:txBody>
          <a:bodyPr/>
          <a:lstStyle/>
          <a:p>
            <a:fld id="{20733E31-FE34-43F4-9B56-328F72FEC1F5}" type="slidenum">
              <a:rPr lang="en-SG" smtClean="0"/>
              <a:t>11</a:t>
            </a:fld>
            <a:endParaRPr lang="en-SG"/>
          </a:p>
        </p:txBody>
      </p:sp>
    </p:spTree>
    <p:extLst>
      <p:ext uri="{BB962C8B-B14F-4D97-AF65-F5344CB8AC3E}">
        <p14:creationId xmlns:p14="http://schemas.microsoft.com/office/powerpoint/2010/main" val="223224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04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60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10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3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8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129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239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755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97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1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776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238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79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594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9474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394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713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86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10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96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24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8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79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18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8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53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03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76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6D9E5-6910-4E1A-B394-07357EF6899A}"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A61A85-919D-4079-B3F7-63B4F85D3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5272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ubmed/?term=San%20Miguel%20G%5bAuthor%5d&amp;cauthor=true&amp;cauthor_uid=16373244" TargetMode="External"/><Relationship Id="rId3" Type="http://schemas.openxmlformats.org/officeDocument/2006/relationships/hyperlink" Target="https://www.ncbi.nlm.nih.gov/pubmed/16373244" TargetMode="External"/><Relationship Id="rId7" Type="http://schemas.openxmlformats.org/officeDocument/2006/relationships/hyperlink" Target="https://www.ncbi.nlm.nih.gov/pubmed/?term=Ross%20S%5bAuthor%5d&amp;cauthor=true&amp;cauthor_uid=16373244"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ncbi.nlm.nih.gov/pubmed/?term=Morocho%20N%5bAuthor%5d&amp;cauthor=true&amp;cauthor_uid=16373244" TargetMode="External"/><Relationship Id="rId5" Type="http://schemas.openxmlformats.org/officeDocument/2006/relationships/hyperlink" Target="https://www.ncbi.nlm.nih.gov/pubmed/?term=Chedraui%20PA%5bAuthor%5d&amp;cauthor=true&amp;cauthor_uid=16373244" TargetMode="External"/><Relationship Id="rId4" Type="http://schemas.openxmlformats.org/officeDocument/2006/relationships/hyperlink" Target="https://www.ncbi.nlm.nih.gov/pubmed/?term=Hidalgo%20LA%5bAuthor%5d&amp;cauthor=true&amp;cauthor_uid=16373244" TargetMode="Externa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journals.lww.com/psychosomaticmedicine/toc/2004/07000"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ubmed/19216660"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healthgate.partners.org/browsing/browseContent.asp?fileName=19962.xml&amp;title=Conditions%20InDepth:%20Premenstrual%20Syndrome%20(PM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2367756" y="2303228"/>
            <a:ext cx="703391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bg1"/>
                </a:solidFill>
                <a:latin typeface="Calibri" pitchFamily="34" charset="0"/>
              </a:defRPr>
            </a:lvl1pPr>
            <a:lvl2pPr marL="742950" indent="-285750">
              <a:spcBef>
                <a:spcPct val="20000"/>
              </a:spcBef>
              <a:buFont typeface="Arial" charset="0"/>
              <a:buChar char="–"/>
              <a:defRPr sz="2800">
                <a:solidFill>
                  <a:schemeClr val="bg1"/>
                </a:solidFill>
                <a:latin typeface="Calibri" pitchFamily="34" charset="0"/>
              </a:defRPr>
            </a:lvl2pPr>
            <a:lvl3pPr marL="1143000" indent="-228600">
              <a:spcBef>
                <a:spcPct val="20000"/>
              </a:spcBef>
              <a:buFont typeface="Arial" charset="0"/>
              <a:buChar char="•"/>
              <a:defRPr sz="2400">
                <a:solidFill>
                  <a:schemeClr val="bg1"/>
                </a:solidFill>
                <a:latin typeface="Calibri" pitchFamily="34" charset="0"/>
              </a:defRPr>
            </a:lvl3pPr>
            <a:lvl4pPr marL="1600200" indent="-228600">
              <a:spcBef>
                <a:spcPct val="20000"/>
              </a:spcBef>
              <a:buFont typeface="Arial" charset="0"/>
              <a:buChar char="–"/>
              <a:defRPr sz="2000">
                <a:solidFill>
                  <a:schemeClr val="bg1"/>
                </a:solidFill>
                <a:latin typeface="Calibri" pitchFamily="34" charset="0"/>
              </a:defRPr>
            </a:lvl4pPr>
            <a:lvl5pPr marL="2057400" indent="-22860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ctr" eaLnBrk="0" fontAlgn="base" hangingPunct="0">
              <a:spcBef>
                <a:spcPct val="50000"/>
              </a:spcBef>
              <a:spcAft>
                <a:spcPct val="0"/>
              </a:spcAft>
              <a:buNone/>
              <a:defRPr/>
            </a:pPr>
            <a:r>
              <a:rPr lang="zh-TW" altLang="en-US" sz="6600" b="1" dirty="0">
                <a:solidFill>
                  <a:srgbClr val="FFFF00"/>
                </a:solidFill>
                <a:latin typeface="微軟正黑體" panose="020B0604030504040204" pitchFamily="34" charset="-120"/>
                <a:ea typeface="微軟正黑體" panose="020B0604030504040204" pitchFamily="34" charset="-120"/>
              </a:rPr>
              <a:t>女性調理保健</a:t>
            </a:r>
            <a:endParaRPr lang="en-US" altLang="zh-TW" sz="6600" b="1" dirty="0">
              <a:solidFill>
                <a:srgbClr val="FFFF00"/>
              </a:solidFill>
              <a:latin typeface="微軟正黑體" panose="020B0604030504040204" pitchFamily="34" charset="-120"/>
              <a:ea typeface="微軟正黑體" panose="020B0604030504040204" pitchFamily="34" charset="-120"/>
              <a:cs typeface="Arial"/>
            </a:endParaRPr>
          </a:p>
          <a:p>
            <a:pPr algn="ctr" eaLnBrk="0" fontAlgn="base" hangingPunct="0">
              <a:spcBef>
                <a:spcPct val="50000"/>
              </a:spcBef>
              <a:spcAft>
                <a:spcPct val="0"/>
              </a:spcAft>
              <a:buNone/>
              <a:defRPr/>
            </a:pPr>
            <a:endParaRPr lang="en-US" altLang="zh-TW" sz="6600" b="1" baseline="30000" dirty="0">
              <a:solidFill>
                <a:srgbClr val="FFFF00"/>
              </a:solidFill>
              <a:latin typeface="微軟正黑體" panose="020B0604030504040204" pitchFamily="34" charset="-120"/>
              <a:ea typeface="微軟正黑體" panose="020B0604030504040204" pitchFamily="34" charset="-120"/>
              <a:cs typeface="Arial"/>
            </a:endParaRPr>
          </a:p>
          <a:p>
            <a:pPr algn="ctr" eaLnBrk="0" fontAlgn="base" hangingPunct="0">
              <a:spcBef>
                <a:spcPct val="50000"/>
              </a:spcBef>
              <a:spcAft>
                <a:spcPct val="0"/>
              </a:spcAft>
              <a:buNone/>
              <a:defRPr/>
            </a:pPr>
            <a:r>
              <a:rPr lang="zh-TW" altLang="en-US" sz="6600" b="1" baseline="30000" dirty="0">
                <a:solidFill>
                  <a:srgbClr val="FFFF00"/>
                </a:solidFill>
                <a:latin typeface="微軟正黑體" panose="020B0604030504040204" pitchFamily="34" charset="-120"/>
                <a:ea typeface="微軟正黑體" panose="020B0604030504040204" pitchFamily="34" charset="-120"/>
                <a:cs typeface="Arial"/>
              </a:rPr>
              <a:t>林曉凌醫師</a:t>
            </a:r>
            <a:endParaRPr lang="en-US" altLang="en-US" sz="6600" b="1" baseline="30000" dirty="0">
              <a:solidFill>
                <a:srgbClr val="FFFF00"/>
              </a:solidFill>
              <a:latin typeface="微軟正黑體" panose="020B0604030504040204" pitchFamily="34" charset="-120"/>
              <a:ea typeface="微軟正黑體" panose="020B0604030504040204" pitchFamily="34" charset="-120"/>
            </a:endParaRPr>
          </a:p>
        </p:txBody>
      </p:sp>
      <p:sp>
        <p:nvSpPr>
          <p:cNvPr id="4" name="Rectangle 6"/>
          <p:cNvSpPr txBox="1">
            <a:spLocks noChangeArrowheads="1"/>
          </p:cNvSpPr>
          <p:nvPr/>
        </p:nvSpPr>
        <p:spPr>
          <a:xfrm>
            <a:off x="3717357" y="5867400"/>
            <a:ext cx="4735512" cy="609600"/>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lgn="ctr">
              <a:lnSpc>
                <a:spcPct val="80000"/>
              </a:lnSpc>
              <a:buClr>
                <a:srgbClr val="FF9900"/>
              </a:buClr>
              <a:buNone/>
              <a:defRPr/>
            </a:pPr>
            <a:endParaRPr lang="zh-TW" altLang="en-US" sz="2000" b="1" dirty="0">
              <a:solidFill>
                <a:prstClr val="white"/>
              </a:solidFill>
              <a:latin typeface="微軟正黑體" panose="020B0604030504040204" pitchFamily="34" charset="-120"/>
              <a:ea typeface="微軟正黑體" panose="020B0604030504040204" pitchFamily="34" charset="-120"/>
              <a:cs typeface="Times New Roman" pitchFamily="18" charset="0"/>
            </a:endParaRPr>
          </a:p>
        </p:txBody>
      </p:sp>
      <p:pic>
        <p:nvPicPr>
          <p:cNvPr id="5" name="圖片 4">
            <a:extLst>
              <a:ext uri="{FF2B5EF4-FFF2-40B4-BE49-F238E27FC236}">
                <a16:creationId xmlns:a16="http://schemas.microsoft.com/office/drawing/2014/main" id="{A9BE3561-087A-40C7-86FE-CE5D1C5D6941}"/>
              </a:ext>
            </a:extLst>
          </p:cNvPr>
          <p:cNvPicPr>
            <a:picLocks noChangeAspect="1"/>
          </p:cNvPicPr>
          <p:nvPr/>
        </p:nvPicPr>
        <p:blipFill>
          <a:blip r:embed="rId3"/>
          <a:stretch>
            <a:fillRect/>
          </a:stretch>
        </p:blipFill>
        <p:spPr>
          <a:xfrm>
            <a:off x="7442216" y="3439300"/>
            <a:ext cx="5062083" cy="3534813"/>
          </a:xfrm>
          <a:prstGeom prst="rect">
            <a:avLst/>
          </a:prstGeom>
        </p:spPr>
      </p:pic>
      <p:sp>
        <p:nvSpPr>
          <p:cNvPr id="8" name="Rectangle 6"/>
          <p:cNvSpPr txBox="1">
            <a:spLocks noChangeArrowheads="1"/>
          </p:cNvSpPr>
          <p:nvPr/>
        </p:nvSpPr>
        <p:spPr>
          <a:xfrm>
            <a:off x="0" y="6159062"/>
            <a:ext cx="4735512" cy="609600"/>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lgn="ctr" defTabSz="914400" fontAlgn="auto">
              <a:lnSpc>
                <a:spcPct val="80000"/>
              </a:lnSpc>
              <a:spcAft>
                <a:spcPts val="0"/>
              </a:spcAft>
              <a:buClr>
                <a:srgbClr val="FF9900"/>
              </a:buClr>
              <a:buFontTx/>
              <a:buNone/>
              <a:defRPr/>
            </a:pPr>
            <a:r>
              <a:rPr lang="zh-TW" altLang="en-US" sz="1800" b="1" baseline="30000" dirty="0">
                <a:latin typeface="微軟正黑體" panose="020B0604030504040204" pitchFamily="34" charset="-120"/>
                <a:ea typeface="微軟正黑體" panose="020B0604030504040204" pitchFamily="34" charset="-120"/>
                <a:cs typeface="Times New Roman" pitchFamily="18" charset="0"/>
              </a:rPr>
              <a:t>©</a:t>
            </a:r>
            <a:r>
              <a:rPr lang="zh-TW" altLang="en-US" sz="1800" b="1" dirty="0">
                <a:latin typeface="微軟正黑體" panose="020B0604030504040204" pitchFamily="34" charset="-120"/>
                <a:ea typeface="微軟正黑體" panose="020B0604030504040204" pitchFamily="34" charset="-120"/>
                <a:cs typeface="Times New Roman" pitchFamily="18" charset="0"/>
              </a:rPr>
              <a:t> </a:t>
            </a:r>
            <a:r>
              <a:rPr lang="en-US" altLang="zh-TW" sz="1800" b="1" dirty="0">
                <a:latin typeface="微軟正黑體" panose="020B0604030504040204" pitchFamily="34" charset="-120"/>
                <a:ea typeface="微軟正黑體" panose="020B0604030504040204" pitchFamily="34" charset="-120"/>
                <a:cs typeface="Times New Roman" pitchFamily="18" charset="0"/>
              </a:rPr>
              <a:t>2018 </a:t>
            </a:r>
            <a:r>
              <a:rPr lang="zh-CN" altLang="en-US" sz="1800" b="1" dirty="0">
                <a:latin typeface="微軟正黑體" panose="020B0604030504040204" pitchFamily="34" charset="-120"/>
                <a:ea typeface="微軟正黑體" panose="020B0604030504040204" pitchFamily="34" charset="-120"/>
                <a:cs typeface="Times New Roman" pitchFamily="18" charset="0"/>
              </a:rPr>
              <a:t>美安</a:t>
            </a:r>
            <a:r>
              <a:rPr lang="zh-TW" altLang="en-US" sz="1800" b="1" dirty="0">
                <a:latin typeface="微軟正黑體" panose="020B0604030504040204" pitchFamily="34" charset="-120"/>
                <a:ea typeface="微軟正黑體" panose="020B0604030504040204" pitchFamily="34" charset="-120"/>
                <a:cs typeface="Times New Roman" pitchFamily="18" charset="0"/>
              </a:rPr>
              <a:t>台</a:t>
            </a:r>
            <a:r>
              <a:rPr lang="zh-CN" altLang="en-US" sz="1800" b="1" dirty="0">
                <a:latin typeface="微軟正黑體" panose="020B0604030504040204" pitchFamily="34" charset="-120"/>
                <a:ea typeface="微軟正黑體" panose="020B0604030504040204" pitchFamily="34" charset="-120"/>
                <a:cs typeface="Times New Roman" pitchFamily="18" charset="0"/>
              </a:rPr>
              <a:t>灣公司版權所有</a:t>
            </a:r>
            <a:endParaRPr lang="en-US" altLang="zh-CN" sz="1800" b="1" dirty="0">
              <a:latin typeface="微軟正黑體" panose="020B0604030504040204" pitchFamily="34" charset="-120"/>
              <a:ea typeface="微軟正黑體" panose="020B0604030504040204" pitchFamily="34" charset="-120"/>
              <a:cs typeface="Times New Roman" pitchFamily="18" charset="0"/>
            </a:endParaRPr>
          </a:p>
          <a:p>
            <a:pPr marL="0" indent="0" algn="ctr" defTabSz="914400" fontAlgn="auto">
              <a:lnSpc>
                <a:spcPct val="80000"/>
              </a:lnSpc>
              <a:spcAft>
                <a:spcPts val="0"/>
              </a:spcAft>
              <a:buClr>
                <a:srgbClr val="FF9900"/>
              </a:buClr>
              <a:buFontTx/>
              <a:buNone/>
              <a:defRPr/>
            </a:pPr>
            <a:r>
              <a:rPr lang="zh-TW" altLang="en-US" sz="1800" b="1" dirty="0">
                <a:latin typeface="微軟正黑體" panose="020B0604030504040204" pitchFamily="34" charset="-120"/>
                <a:ea typeface="微軟正黑體" panose="020B0604030504040204" pitchFamily="34" charset="-120"/>
                <a:cs typeface="Times New Roman" pitchFamily="18" charset="0"/>
              </a:rPr>
              <a:t>僅供內部教育訓練使用</a:t>
            </a:r>
            <a:endParaRPr lang="en-US" altLang="zh-TW" sz="1800" b="1" dirty="0">
              <a:latin typeface="微軟正黑體" panose="020B0604030504040204" pitchFamily="34" charset="-120"/>
              <a:ea typeface="微軟正黑體" panose="020B0604030504040204" pitchFamily="34" charset="-120"/>
              <a:cs typeface="Times New Roman" pitchFamily="18" charset="0"/>
            </a:endParaRPr>
          </a:p>
          <a:p>
            <a:pPr marL="0" indent="0" algn="ctr" defTabSz="914400" fontAlgn="auto">
              <a:lnSpc>
                <a:spcPct val="80000"/>
              </a:lnSpc>
              <a:spcAft>
                <a:spcPts val="0"/>
              </a:spcAft>
              <a:buClr>
                <a:srgbClr val="FF9900"/>
              </a:buClr>
              <a:buFontTx/>
              <a:buNone/>
              <a:defRPr/>
            </a:pP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p:txBody>
      </p:sp>
      <p:sp>
        <p:nvSpPr>
          <p:cNvPr id="9" name="文字版面配置區 4"/>
          <p:cNvSpPr txBox="1">
            <a:spLocks/>
          </p:cNvSpPr>
          <p:nvPr/>
        </p:nvSpPr>
        <p:spPr>
          <a:xfrm>
            <a:off x="6948808" y="151839"/>
            <a:ext cx="5243192" cy="62678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fontAlgn="auto"/>
            <a:r>
              <a:rPr kumimoji="1" lang="en-US" altLang="zh-TW" sz="2800" b="1" dirty="0">
                <a:solidFill>
                  <a:schemeClr val="tx1"/>
                </a:solidFill>
              </a:rPr>
              <a:t>SHOP.COM | </a:t>
            </a:r>
            <a:r>
              <a:rPr kumimoji="1" lang="zh-TW" altLang="en-US" sz="2800" b="1" dirty="0">
                <a:solidFill>
                  <a:schemeClr val="tx1"/>
                </a:solidFill>
              </a:rPr>
              <a:t>美安台灣公司</a:t>
            </a:r>
            <a:endParaRPr kumimoji="1" lang="en-US" altLang="zh-TW" sz="2800" b="1" dirty="0">
              <a:solidFill>
                <a:schemeClr val="tx1"/>
              </a:solidFill>
            </a:endParaRPr>
          </a:p>
        </p:txBody>
      </p:sp>
    </p:spTree>
    <p:extLst>
      <p:ext uri="{BB962C8B-B14F-4D97-AF65-F5344CB8AC3E}">
        <p14:creationId xmlns:p14="http://schemas.microsoft.com/office/powerpoint/2010/main" val="35656917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a:extLst>
              <a:ext uri="{FF2B5EF4-FFF2-40B4-BE49-F238E27FC236}">
                <a16:creationId xmlns:a16="http://schemas.microsoft.com/office/drawing/2014/main" id="{E72D8487-3858-43DC-BB92-1288F8AFDF45}"/>
              </a:ext>
            </a:extLst>
          </p:cNvPr>
          <p:cNvSpPr>
            <a:spLocks noGrp="1" noRot="1" noChangeArrowheads="1"/>
          </p:cNvSpPr>
          <p:nvPr>
            <p:ph type="title"/>
          </p:nvPr>
        </p:nvSpPr>
        <p:spPr>
          <a:xfrm>
            <a:off x="1919288" y="404813"/>
            <a:ext cx="8229600" cy="1143000"/>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植物性雌激素</a:t>
            </a:r>
          </a:p>
        </p:txBody>
      </p:sp>
      <p:sp>
        <p:nvSpPr>
          <p:cNvPr id="751619" name="Rectangle 3">
            <a:extLst>
              <a:ext uri="{FF2B5EF4-FFF2-40B4-BE49-F238E27FC236}">
                <a16:creationId xmlns:a16="http://schemas.microsoft.com/office/drawing/2014/main" id="{878C1C74-5229-46EB-9D8B-0FF1DF597F4E}"/>
              </a:ext>
            </a:extLst>
          </p:cNvPr>
          <p:cNvSpPr>
            <a:spLocks noGrp="1" noChangeArrowheads="1"/>
          </p:cNvSpPr>
          <p:nvPr>
            <p:ph idx="1"/>
          </p:nvPr>
        </p:nvSpPr>
        <p:spPr>
          <a:xfrm>
            <a:off x="762000" y="1966678"/>
            <a:ext cx="10955867" cy="4656139"/>
          </a:xfrm>
        </p:spPr>
        <p:txBody>
          <a:bodyPr>
            <a:normAutofit/>
          </a:bodyPr>
          <a:lstStyle/>
          <a:p>
            <a:pPr>
              <a:spcBef>
                <a:spcPct val="45000"/>
              </a:spcBef>
            </a:pPr>
            <a:r>
              <a:rPr lang="zh-TW" altLang="en-US" sz="3600" b="1" dirty="0">
                <a:solidFill>
                  <a:srgbClr val="FFCC00"/>
                </a:solidFill>
                <a:latin typeface="微軟正黑體" panose="020B0604030504040204" pitchFamily="34" charset="-120"/>
                <a:ea typeface="微軟正黑體" panose="020B0604030504040204" pitchFamily="34" charset="-120"/>
                <a:cs typeface="Times New Roman" panose="02020603050405020304" pitchFamily="18" charset="0"/>
              </a:rPr>
              <a:t>植物雌激素</a:t>
            </a:r>
            <a:r>
              <a:rPr lang="en-US" altLang="zh-TW" sz="3600" b="1" dirty="0">
                <a:solidFill>
                  <a:srgbClr val="FFCC00"/>
                </a:solidFill>
                <a:latin typeface="微軟正黑體" panose="020B0604030504040204" pitchFamily="34" charset="-120"/>
                <a:ea typeface="微軟正黑體" panose="020B0604030504040204" pitchFamily="34" charset="-120"/>
                <a:cs typeface="Times New Roman" panose="02020603050405020304" pitchFamily="18" charset="0"/>
              </a:rPr>
              <a:t>(Phytoestrogens) – </a:t>
            </a:r>
            <a:r>
              <a:rPr lang="zh-TW" altLang="en-US" sz="3600" b="1" dirty="0">
                <a:solidFill>
                  <a:srgbClr val="FFCC00"/>
                </a:solidFill>
                <a:latin typeface="微軟正黑體" panose="020B0604030504040204" pitchFamily="34" charset="-120"/>
                <a:ea typeface="微軟正黑體" panose="020B0604030504040204" pitchFamily="34" charset="-120"/>
                <a:cs typeface="Times New Roman" panose="02020603050405020304" pitchFamily="18" charset="0"/>
              </a:rPr>
              <a:t>作用較弱的雌激素，且被認為具有 “適應 </a:t>
            </a:r>
            <a:r>
              <a:rPr lang="en-US" altLang="zh-TW" sz="3600" b="1" dirty="0" err="1">
                <a:solidFill>
                  <a:srgbClr val="FFCC00"/>
                </a:solidFill>
                <a:latin typeface="微軟正黑體" panose="020B0604030504040204" pitchFamily="34" charset="-120"/>
                <a:ea typeface="微軟正黑體" panose="020B0604030504040204" pitchFamily="34" charset="-120"/>
                <a:cs typeface="Times New Roman" panose="02020603050405020304" pitchFamily="18" charset="0"/>
              </a:rPr>
              <a:t>adaptogenic</a:t>
            </a:r>
            <a:r>
              <a:rPr lang="en-US" altLang="zh-TW" sz="3600" b="1" dirty="0">
                <a:solidFill>
                  <a:srgbClr val="FFCC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3600" b="1" dirty="0">
                <a:solidFill>
                  <a:srgbClr val="FFCC00"/>
                </a:solidFill>
                <a:latin typeface="微軟正黑體" panose="020B0604030504040204" pitchFamily="34" charset="-120"/>
                <a:ea typeface="微軟正黑體" panose="020B0604030504040204" pitchFamily="34" charset="-120"/>
                <a:cs typeface="Times New Roman" panose="02020603050405020304" pitchFamily="18" charset="0"/>
              </a:rPr>
              <a:t>的性質。</a:t>
            </a:r>
          </a:p>
          <a:p>
            <a:pPr lvl="1">
              <a:spcBef>
                <a:spcPct val="45000"/>
              </a:spcBef>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紅花苜蓿</a:t>
            </a: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(Red clover)</a:t>
            </a:r>
          </a:p>
          <a:p>
            <a:pPr lvl="1">
              <a:spcBef>
                <a:spcPct val="45000"/>
              </a:spcBef>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黃豆</a:t>
            </a: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(Soy)-</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大豆異黃酮</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a:p>
            <a:pPr lvl="1">
              <a:spcBef>
                <a:spcPct val="45000"/>
              </a:spcBef>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當歸</a:t>
            </a: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(Dong Quai)</a:t>
            </a:r>
          </a:p>
          <a:p>
            <a:pPr lvl="1">
              <a:spcBef>
                <a:spcPct val="45000"/>
              </a:spcBef>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亞麻</a:t>
            </a: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(Flax)</a:t>
            </a:r>
          </a:p>
          <a:p>
            <a:pPr lvl="1">
              <a:spcBef>
                <a:spcPct val="45000"/>
              </a:spcBef>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北美蔘麻</a:t>
            </a: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(Black cohosh)</a:t>
            </a:r>
          </a:p>
          <a:p>
            <a:pPr lvl="1">
              <a:spcBef>
                <a:spcPct val="45000"/>
              </a:spcBef>
            </a:pPr>
            <a:endParaRPr lang="en-US" altLang="zh-TW" dirty="0">
              <a:latin typeface="Times New Roman" panose="02020603050405020304" pitchFamily="18" charset="0"/>
              <a:ea typeface="華康細圓體" pitchFamily="49" charset="-120"/>
              <a:cs typeface="Times New Roman" panose="02020603050405020304" pitchFamily="18" charset="0"/>
            </a:endParaRPr>
          </a:p>
        </p:txBody>
      </p:sp>
      <p:pic>
        <p:nvPicPr>
          <p:cNvPr id="751620" name="Picture 4" descr="286fe07f06532e">
            <a:extLst>
              <a:ext uri="{FF2B5EF4-FFF2-40B4-BE49-F238E27FC236}">
                <a16:creationId xmlns:a16="http://schemas.microsoft.com/office/drawing/2014/main" id="{8A64B8FF-5D60-40F7-A3A6-DA7940AB6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6242" y="3789361"/>
            <a:ext cx="3095625" cy="273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905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B56860-5D2B-41F6-A477-7DBC6FD68500}"/>
              </a:ext>
            </a:extLst>
          </p:cNvPr>
          <p:cNvSpPr>
            <a:spLocks noGrp="1"/>
          </p:cNvSpPr>
          <p:nvPr>
            <p:ph type="title"/>
          </p:nvPr>
        </p:nvSpPr>
        <p:spPr>
          <a:xfrm>
            <a:off x="725714" y="134939"/>
            <a:ext cx="10780486" cy="1820862"/>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紅花苜蓿</a:t>
            </a:r>
            <a:r>
              <a:rPr lang="en-US" altLang="zh-TW" sz="4400" b="1" dirty="0">
                <a:solidFill>
                  <a:srgbClr val="FFFF00"/>
                </a:solidFill>
                <a:latin typeface="微軟正黑體" panose="020B0604030504040204" pitchFamily="34" charset="-120"/>
                <a:ea typeface="微軟正黑體" panose="020B0604030504040204" pitchFamily="34" charset="-120"/>
              </a:rPr>
              <a:t>(Red Clover)</a:t>
            </a:r>
            <a:endParaRPr lang="zh-TW" altLang="en-US" sz="4400" b="1"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248E773-465A-4A1A-9205-EAB9DAB47B64}"/>
              </a:ext>
            </a:extLst>
          </p:cNvPr>
          <p:cNvSpPr>
            <a:spLocks noGrp="1"/>
          </p:cNvSpPr>
          <p:nvPr>
            <p:ph idx="1"/>
          </p:nvPr>
        </p:nvSpPr>
        <p:spPr>
          <a:xfrm>
            <a:off x="2412124" y="1523999"/>
            <a:ext cx="9513175" cy="4920343"/>
          </a:xfrm>
        </p:spPr>
        <p:txBody>
          <a:bodyPr>
            <a:noAutofit/>
          </a:bodyPr>
          <a:lstStyle/>
          <a:p>
            <a:pPr>
              <a:lnSpc>
                <a:spcPct val="150000"/>
              </a:lnSpc>
            </a:pPr>
            <a:r>
              <a:rPr lang="zh-TW" altLang="en-US" sz="2800" b="1" dirty="0">
                <a:latin typeface="微軟正黑體" panose="020B0604030504040204" pitchFamily="34" charset="-120"/>
                <a:ea typeface="微軟正黑體" panose="020B0604030504040204" pitchFamily="34" charset="-120"/>
              </a:rPr>
              <a:t>紅花苜蓿</a:t>
            </a:r>
            <a:r>
              <a:rPr lang="en-US" altLang="zh-TW" sz="2800" b="1" dirty="0">
                <a:latin typeface="微軟正黑體" panose="020B0604030504040204" pitchFamily="34" charset="-120"/>
                <a:ea typeface="微軟正黑體" panose="020B0604030504040204" pitchFamily="34" charset="-120"/>
              </a:rPr>
              <a:t>(Red Clover)</a:t>
            </a:r>
            <a:r>
              <a:rPr lang="zh-TW" altLang="en-US" sz="2800" b="1" dirty="0">
                <a:latin typeface="微軟正黑體" panose="020B0604030504040204" pitchFamily="34" charset="-120"/>
                <a:ea typeface="微軟正黑體" panose="020B0604030504040204" pitchFamily="34" charset="-120"/>
              </a:rPr>
              <a:t>是自然界活性異黃酮含量最高的天然植物！</a:t>
            </a:r>
            <a:endParaRPr lang="en-US" altLang="zh-TW" sz="2800" b="1" dirty="0">
              <a:latin typeface="微軟正黑體" panose="020B0604030504040204" pitchFamily="34" charset="-120"/>
              <a:ea typeface="微軟正黑體" panose="020B0604030504040204" pitchFamily="34" charset="-120"/>
            </a:endParaRPr>
          </a:p>
          <a:p>
            <a:pPr>
              <a:lnSpc>
                <a:spcPct val="150000"/>
              </a:lnSpc>
            </a:pPr>
            <a:r>
              <a:rPr lang="zh-TW" altLang="en-US" sz="2800" b="1" dirty="0">
                <a:latin typeface="微軟正黑體" panose="020B0604030504040204" pitchFamily="34" charset="-120"/>
                <a:ea typeface="微軟正黑體" panose="020B0604030504040204" pitchFamily="34" charset="-120"/>
              </a:rPr>
              <a:t>根據美國農業部愛阿華州大學資料庫</a:t>
            </a:r>
            <a:r>
              <a:rPr lang="en-US" altLang="zh-TW" sz="2800" b="1" dirty="0">
                <a:latin typeface="微軟正黑體" panose="020B0604030504040204" pitchFamily="34" charset="-120"/>
                <a:ea typeface="微軟正黑體" panose="020B0604030504040204" pitchFamily="34" charset="-120"/>
                <a:cs typeface="Arial" panose="020B0604020202020204" pitchFamily="34" charset="0"/>
              </a:rPr>
              <a:t>USDA-Iowa State University Database on the Isoflavone Content of Foods</a:t>
            </a:r>
            <a:r>
              <a:rPr lang="zh-TW" altLang="en-US" sz="2800" b="1" dirty="0">
                <a:latin typeface="微軟正黑體" panose="020B0604030504040204" pitchFamily="34" charset="-120"/>
                <a:ea typeface="微軟正黑體" panose="020B0604030504040204" pitchFamily="34" charset="-120"/>
              </a:rPr>
              <a:t>的測試報告資料顯示：每</a:t>
            </a:r>
            <a:r>
              <a:rPr lang="en-US" altLang="zh-TW" sz="2800" b="1" dirty="0">
                <a:latin typeface="微軟正黑體" panose="020B0604030504040204" pitchFamily="34" charset="-120"/>
                <a:ea typeface="微軟正黑體" panose="020B0604030504040204" pitchFamily="34" charset="-120"/>
              </a:rPr>
              <a:t>100</a:t>
            </a:r>
            <a:r>
              <a:rPr lang="zh-TW" altLang="en-US" sz="2800" b="1" dirty="0">
                <a:latin typeface="微軟正黑體" panose="020B0604030504040204" pitchFamily="34" charset="-120"/>
                <a:ea typeface="微軟正黑體" panose="020B0604030504040204" pitchFamily="34" charset="-120"/>
              </a:rPr>
              <a:t>公克的乾燥紅花苜蓿所含的活性異黃酮量</a:t>
            </a:r>
            <a:r>
              <a:rPr lang="en-US" altLang="zh-TW" sz="2800" b="1" dirty="0">
                <a:latin typeface="微軟正黑體" panose="020B0604030504040204" pitchFamily="34" charset="-120"/>
                <a:ea typeface="微軟正黑體" panose="020B0604030504040204" pitchFamily="34" charset="-120"/>
                <a:cs typeface="Arial" panose="020B0604020202020204" pitchFamily="34" charset="0"/>
              </a:rPr>
              <a:t>(Formononetin</a:t>
            </a:r>
            <a:r>
              <a:rPr lang="zh-TW" altLang="en-US" sz="2800" b="1" dirty="0">
                <a:latin typeface="微軟正黑體" panose="020B0604030504040204" pitchFamily="34" charset="-120"/>
                <a:ea typeface="微軟正黑體" panose="020B0604030504040204" pitchFamily="34" charset="-120"/>
                <a:cs typeface="Arial" panose="020B0604020202020204" pitchFamily="34" charset="0"/>
              </a:rPr>
              <a:t>、</a:t>
            </a:r>
            <a:r>
              <a:rPr lang="en-US" altLang="zh-TW" sz="2800" b="1" dirty="0">
                <a:latin typeface="微軟正黑體" panose="020B0604030504040204" pitchFamily="34" charset="-120"/>
                <a:ea typeface="微軟正黑體" panose="020B0604030504040204" pitchFamily="34" charset="-120"/>
                <a:cs typeface="Arial" panose="020B0604020202020204" pitchFamily="34" charset="0"/>
              </a:rPr>
              <a:t>Biochanin)</a:t>
            </a:r>
            <a:r>
              <a:rPr lang="zh-TW" altLang="en-US" sz="2800" b="1" dirty="0">
                <a:latin typeface="微軟正黑體" panose="020B0604030504040204" pitchFamily="34" charset="-120"/>
                <a:ea typeface="微軟正黑體" panose="020B0604030504040204" pitchFamily="34" charset="-120"/>
              </a:rPr>
              <a:t>最高達</a:t>
            </a:r>
            <a:r>
              <a:rPr lang="en-US" altLang="zh-TW" sz="2800" b="1" dirty="0">
                <a:latin typeface="微軟正黑體" panose="020B0604030504040204" pitchFamily="34" charset="-120"/>
                <a:ea typeface="微軟正黑體" panose="020B0604030504040204" pitchFamily="34" charset="-120"/>
              </a:rPr>
              <a:t>2155mg</a:t>
            </a:r>
            <a:r>
              <a:rPr lang="zh-TW" altLang="en-US" sz="2800" b="1" dirty="0">
                <a:latin typeface="微軟正黑體" panose="020B0604030504040204" pitchFamily="34" charset="-120"/>
                <a:ea typeface="微軟正黑體" panose="020B0604030504040204" pitchFamily="34" charset="-120"/>
              </a:rPr>
              <a:t>以上</a:t>
            </a:r>
          </a:p>
          <a:p>
            <a:endParaRPr lang="zh-TW" altLang="en-US" sz="1800" dirty="0"/>
          </a:p>
        </p:txBody>
      </p:sp>
      <p:pic>
        <p:nvPicPr>
          <p:cNvPr id="4" name="圖片 3">
            <a:extLst>
              <a:ext uri="{FF2B5EF4-FFF2-40B4-BE49-F238E27FC236}">
                <a16:creationId xmlns:a16="http://schemas.microsoft.com/office/drawing/2014/main" id="{F6CF3357-D00E-46BD-AEE7-4E1BF5D2EA09}"/>
              </a:ext>
            </a:extLst>
          </p:cNvPr>
          <p:cNvPicPr>
            <a:picLocks noChangeAspect="1"/>
          </p:cNvPicPr>
          <p:nvPr/>
        </p:nvPicPr>
        <p:blipFill rotWithShape="1">
          <a:blip r:embed="rId3"/>
          <a:srcRect l="4850" t="8151" r="23898" b="20637"/>
          <a:stretch/>
        </p:blipFill>
        <p:spPr>
          <a:xfrm>
            <a:off x="-1435977" y="4694237"/>
            <a:ext cx="3848101" cy="2163763"/>
          </a:xfrm>
          <a:prstGeom prst="rect">
            <a:avLst/>
          </a:prstGeom>
        </p:spPr>
      </p:pic>
    </p:spTree>
    <p:extLst>
      <p:ext uri="{BB962C8B-B14F-4D97-AF65-F5344CB8AC3E}">
        <p14:creationId xmlns:p14="http://schemas.microsoft.com/office/powerpoint/2010/main" val="131255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B56860-5D2B-41F6-A477-7DBC6FD68500}"/>
              </a:ext>
            </a:extLst>
          </p:cNvPr>
          <p:cNvSpPr>
            <a:spLocks noGrp="1"/>
          </p:cNvSpPr>
          <p:nvPr>
            <p:ph type="title"/>
          </p:nvPr>
        </p:nvSpPr>
        <p:spPr>
          <a:xfrm>
            <a:off x="769257" y="117790"/>
            <a:ext cx="10736943" cy="1721897"/>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紅花苜蓿</a:t>
            </a:r>
            <a:r>
              <a:rPr lang="en-US" altLang="zh-TW" sz="4400" b="1" dirty="0">
                <a:solidFill>
                  <a:srgbClr val="FFFF00"/>
                </a:solidFill>
                <a:latin typeface="微軟正黑體" panose="020B0604030504040204" pitchFamily="34" charset="-120"/>
                <a:ea typeface="微軟正黑體" panose="020B0604030504040204" pitchFamily="34" charset="-120"/>
              </a:rPr>
              <a:t>(Red Clover)</a:t>
            </a:r>
            <a:endParaRPr lang="zh-TW" altLang="en-US" sz="4400" b="1"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248E773-465A-4A1A-9205-EAB9DAB47B64}"/>
              </a:ext>
            </a:extLst>
          </p:cNvPr>
          <p:cNvSpPr>
            <a:spLocks noGrp="1"/>
          </p:cNvSpPr>
          <p:nvPr>
            <p:ph idx="1"/>
          </p:nvPr>
        </p:nvSpPr>
        <p:spPr>
          <a:xfrm>
            <a:off x="580571" y="1209463"/>
            <a:ext cx="10972800" cy="5336482"/>
          </a:xfrm>
        </p:spPr>
        <p:txBody>
          <a:bodyPr>
            <a:normAutofit/>
          </a:bodyPr>
          <a:lstStyle/>
          <a:p>
            <a:pPr>
              <a:lnSpc>
                <a:spcPct val="150000"/>
              </a:lnSpc>
            </a:pPr>
            <a:r>
              <a:rPr lang="zh-TW" altLang="en-US" sz="3600" b="1" dirty="0">
                <a:latin typeface="微軟正黑體" panose="020B0604030504040204" pitchFamily="34" charset="-120"/>
                <a:ea typeface="微軟正黑體" panose="020B0604030504040204" pitchFamily="34" charset="-120"/>
              </a:rPr>
              <a:t>紅花苜宿</a:t>
            </a:r>
            <a:r>
              <a:rPr lang="en-US" altLang="zh-TW" sz="3600" b="1" dirty="0">
                <a:latin typeface="微軟正黑體" panose="020B0604030504040204" pitchFamily="34" charset="-120"/>
                <a:ea typeface="微軟正黑體" panose="020B0604030504040204" pitchFamily="34" charset="-120"/>
              </a:rPr>
              <a:t>(Red Clover)</a:t>
            </a:r>
            <a:r>
              <a:rPr lang="zh-TW" altLang="en-US" sz="3600" b="1" dirty="0">
                <a:latin typeface="微軟正黑體" panose="020B0604030504040204" pitchFamily="34" charset="-120"/>
                <a:ea typeface="微軟正黑體" panose="020B0604030504040204" pitchFamily="34" charset="-120"/>
              </a:rPr>
              <a:t>，具有四種植物賀爾蒙異黃酮</a:t>
            </a:r>
            <a:r>
              <a:rPr lang="en-US" altLang="zh-TW" sz="3600" b="1" dirty="0">
                <a:latin typeface="微軟正黑體" panose="020B0604030504040204" pitchFamily="34" charset="-120"/>
                <a:ea typeface="微軟正黑體" panose="020B0604030504040204" pitchFamily="34" charset="-120"/>
              </a:rPr>
              <a:t>:</a:t>
            </a:r>
            <a:r>
              <a:rPr lang="zh-TW" altLang="en-US" sz="3600" b="1" dirty="0">
                <a:solidFill>
                  <a:srgbClr val="FFFF00"/>
                </a:solidFill>
                <a:latin typeface="微軟正黑體" panose="020B0604030504040204" pitchFamily="34" charset="-120"/>
                <a:ea typeface="微軟正黑體" panose="020B0604030504040204" pitchFamily="34" charset="-120"/>
              </a:rPr>
              <a:t>金雀異黃酮、木質素異黃酮、花黃素異黃酮、豆黃素異黃酮</a:t>
            </a:r>
            <a:endParaRPr lang="en-US" altLang="zh-TW" sz="3600" b="1" dirty="0">
              <a:solidFill>
                <a:srgbClr val="FFFF00"/>
              </a:solidFill>
              <a:latin typeface="微軟正黑體" panose="020B0604030504040204" pitchFamily="34" charset="-120"/>
              <a:ea typeface="微軟正黑體" panose="020B0604030504040204" pitchFamily="34" charset="-120"/>
            </a:endParaRPr>
          </a:p>
          <a:p>
            <a:pPr>
              <a:lnSpc>
                <a:spcPct val="150000"/>
              </a:lnSpc>
            </a:pPr>
            <a:r>
              <a:rPr lang="zh-TW" altLang="en-US" sz="3600" b="1" dirty="0">
                <a:latin typeface="微軟正黑體" panose="020B0604030504040204" pitchFamily="34" charset="-120"/>
                <a:ea typeface="微軟正黑體" panose="020B0604030504040204" pitchFamily="34" charset="-120"/>
              </a:rPr>
              <a:t>而一般萃取自黃豆的異黃酮素僅含</a:t>
            </a:r>
            <a:r>
              <a:rPr lang="en-US" altLang="zh-TW" sz="3600" b="1" dirty="0">
                <a:latin typeface="微軟正黑體" panose="020B0604030504040204" pitchFamily="34" charset="-120"/>
                <a:ea typeface="微軟正黑體" panose="020B0604030504040204" pitchFamily="34" charset="-120"/>
              </a:rPr>
              <a:t>1-2</a:t>
            </a:r>
            <a:r>
              <a:rPr lang="zh-TW" altLang="en-US" sz="3600" b="1" dirty="0">
                <a:latin typeface="微軟正黑體" panose="020B0604030504040204" pitchFamily="34" charset="-120"/>
                <a:ea typeface="微軟正黑體" panose="020B0604030504040204" pitchFamily="34" charset="-120"/>
              </a:rPr>
              <a:t>種異黃酮</a:t>
            </a:r>
            <a:endParaRPr lang="en-US" altLang="zh-TW" sz="3600" b="1" dirty="0">
              <a:latin typeface="微軟正黑體" panose="020B0604030504040204" pitchFamily="34" charset="-120"/>
              <a:ea typeface="微軟正黑體" panose="020B0604030504040204" pitchFamily="34" charset="-120"/>
            </a:endParaRPr>
          </a:p>
          <a:p>
            <a:pPr>
              <a:lnSpc>
                <a:spcPct val="150000"/>
              </a:lnSpc>
            </a:pPr>
            <a:r>
              <a:rPr lang="zh-TW" altLang="en-US" sz="3600" b="1" dirty="0">
                <a:latin typeface="微軟正黑體" panose="020B0604030504040204" pitchFamily="34" charset="-120"/>
                <a:ea typeface="微軟正黑體" panose="020B0604030504040204" pitchFamily="34" charset="-120"/>
              </a:rPr>
              <a:t>多種植物性賀爾蒙更能發揮協調作用補充體內賀爾蒙的不足。</a:t>
            </a:r>
          </a:p>
          <a:p>
            <a:endParaRPr lang="zh-TW" altLang="en-US" sz="2800" b="1" dirty="0"/>
          </a:p>
        </p:txBody>
      </p:sp>
      <p:pic>
        <p:nvPicPr>
          <p:cNvPr id="5" name="圖片 4">
            <a:extLst>
              <a:ext uri="{FF2B5EF4-FFF2-40B4-BE49-F238E27FC236}">
                <a16:creationId xmlns:a16="http://schemas.microsoft.com/office/drawing/2014/main" id="{FD3C26C4-B059-498B-8463-94C34F6ABB29}"/>
              </a:ext>
            </a:extLst>
          </p:cNvPr>
          <p:cNvPicPr>
            <a:picLocks noChangeAspect="1"/>
          </p:cNvPicPr>
          <p:nvPr/>
        </p:nvPicPr>
        <p:blipFill>
          <a:blip r:embed="rId3"/>
          <a:stretch>
            <a:fillRect/>
          </a:stretch>
        </p:blipFill>
        <p:spPr>
          <a:xfrm>
            <a:off x="9521371" y="5590694"/>
            <a:ext cx="2670629" cy="1502494"/>
          </a:xfrm>
          <a:prstGeom prst="rect">
            <a:avLst/>
          </a:prstGeom>
        </p:spPr>
      </p:pic>
    </p:spTree>
    <p:extLst>
      <p:ext uri="{BB962C8B-B14F-4D97-AF65-F5344CB8AC3E}">
        <p14:creationId xmlns:p14="http://schemas.microsoft.com/office/powerpoint/2010/main" val="156564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B56860-5D2B-41F6-A477-7DBC6FD68500}"/>
              </a:ext>
            </a:extLst>
          </p:cNvPr>
          <p:cNvSpPr>
            <a:spLocks noGrp="1"/>
          </p:cNvSpPr>
          <p:nvPr>
            <p:ph type="title"/>
          </p:nvPr>
        </p:nvSpPr>
        <p:spPr>
          <a:xfrm>
            <a:off x="711200" y="378373"/>
            <a:ext cx="10795000" cy="1387366"/>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紅花苜蓿</a:t>
            </a:r>
            <a:r>
              <a:rPr lang="en-US" altLang="zh-TW" sz="4400" b="1" dirty="0">
                <a:solidFill>
                  <a:srgbClr val="FFFF00"/>
                </a:solidFill>
                <a:latin typeface="微軟正黑體" panose="020B0604030504040204" pitchFamily="34" charset="-120"/>
                <a:ea typeface="微軟正黑體" panose="020B0604030504040204" pitchFamily="34" charset="-120"/>
              </a:rPr>
              <a:t>(Red Clover)</a:t>
            </a:r>
            <a:endParaRPr lang="zh-TW" altLang="en-US" sz="4400" b="1"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248E773-465A-4A1A-9205-EAB9DAB47B64}"/>
              </a:ext>
            </a:extLst>
          </p:cNvPr>
          <p:cNvSpPr>
            <a:spLocks noGrp="1"/>
          </p:cNvSpPr>
          <p:nvPr>
            <p:ph idx="1"/>
          </p:nvPr>
        </p:nvSpPr>
        <p:spPr>
          <a:xfrm>
            <a:off x="2141168" y="1748980"/>
            <a:ext cx="9644432" cy="5312220"/>
          </a:xfrm>
        </p:spPr>
        <p:txBody>
          <a:bodyPr>
            <a:normAutofit/>
          </a:bodyPr>
          <a:lstStyle/>
          <a:p>
            <a:r>
              <a:rPr lang="zh-TW" altLang="en-US" sz="3600" b="1" dirty="0">
                <a:latin typeface="微軟正黑體" panose="020B0604030504040204" pitchFamily="34" charset="-120"/>
                <a:ea typeface="微軟正黑體" panose="020B0604030504040204" pitchFamily="34" charset="-120"/>
              </a:rPr>
              <a:t>更年期婦女補充紅花苜蓿的萃取物，可以減少熱潮紅的頻率。</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可改善更年期女性陰道乾燥問題 </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降低血液三酸甘油脂</a:t>
            </a:r>
            <a:endParaRPr lang="en-US" altLang="zh-TW" sz="3600" b="1" dirty="0">
              <a:latin typeface="微軟正黑體" panose="020B0604030504040204" pitchFamily="34" charset="-120"/>
              <a:ea typeface="微軟正黑體" panose="020B0604030504040204" pitchFamily="34" charset="-120"/>
            </a:endParaRPr>
          </a:p>
          <a:p>
            <a:pPr marL="0" indent="0">
              <a:buNone/>
            </a:pPr>
            <a:endParaRPr lang="en-US" altLang="zh-TW" b="1" dirty="0">
              <a:latin typeface="微軟正黑體" panose="020B0604030504040204" pitchFamily="34" charset="-120"/>
              <a:ea typeface="微軟正黑體" panose="020B0604030504040204" pitchFamily="34" charset="-120"/>
            </a:endParaRPr>
          </a:p>
          <a:p>
            <a:pPr marL="0" indent="0">
              <a:buNone/>
            </a:pPr>
            <a:endParaRPr lang="en-US" altLang="zh-TW" b="1" dirty="0">
              <a:latin typeface="微軟正黑體" panose="020B0604030504040204" pitchFamily="34" charset="-120"/>
              <a:ea typeface="微軟正黑體" panose="020B0604030504040204" pitchFamily="34" charset="-120"/>
            </a:endParaRPr>
          </a:p>
          <a:p>
            <a:pPr algn="r"/>
            <a:r>
              <a:rPr lang="en-US" altLang="zh-TW" sz="1800" u="sng" dirty="0" err="1">
                <a:latin typeface="微軟正黑體" panose="020B0604030504040204" pitchFamily="34" charset="-120"/>
                <a:ea typeface="微軟正黑體" panose="020B0604030504040204" pitchFamily="34" charset="-120"/>
                <a:cs typeface="Arial" panose="020B0604020202020204" pitchFamily="34" charset="0"/>
                <a:hlinkClick r:id="rId3" tooltip="Gynecological endocrinology : the official journal of the International Society of Gynecological Endocrinology."/>
              </a:rPr>
              <a:t>Gynecol</a:t>
            </a:r>
            <a:r>
              <a:rPr lang="en-US" altLang="zh-TW" sz="1800" u="sng" dirty="0">
                <a:latin typeface="微軟正黑體" panose="020B0604030504040204" pitchFamily="34" charset="-120"/>
                <a:ea typeface="微軟正黑體" panose="020B0604030504040204" pitchFamily="34" charset="-120"/>
                <a:cs typeface="Arial" panose="020B0604020202020204" pitchFamily="34" charset="0"/>
                <a:hlinkClick r:id="rId3" tooltip="Gynecological endocrinology : the official journal of the International Society of Gynecological Endocrinology."/>
              </a:rPr>
              <a:t> Endocrinol.</a:t>
            </a:r>
            <a:r>
              <a:rPr lang="en-US" altLang="zh-TW" sz="1800" dirty="0">
                <a:latin typeface="微軟正黑體" panose="020B0604030504040204" pitchFamily="34" charset="-120"/>
                <a:ea typeface="微軟正黑體" panose="020B0604030504040204" pitchFamily="34" charset="-120"/>
                <a:cs typeface="Arial" panose="020B0604020202020204" pitchFamily="34" charset="0"/>
              </a:rPr>
              <a:t> 2005 Nov;21(5):257-64.</a:t>
            </a:r>
          </a:p>
          <a:p>
            <a:pPr algn="r"/>
            <a:r>
              <a:rPr lang="en-US" altLang="zh-TW" sz="1800" b="1" dirty="0">
                <a:latin typeface="微軟正黑體" panose="020B0604030504040204" pitchFamily="34" charset="-120"/>
                <a:ea typeface="微軟正黑體" panose="020B0604030504040204" pitchFamily="34" charset="-120"/>
                <a:cs typeface="Arial" panose="020B0604020202020204" pitchFamily="34" charset="0"/>
              </a:rPr>
              <a:t>The effect of red clover isoflavones on menopausal symptoms, lipids and vaginal cytology in menopausal women: a randomized, double-blind, placebo-controlled study.</a:t>
            </a:r>
          </a:p>
          <a:p>
            <a:pPr algn="r"/>
            <a:r>
              <a:rPr lang="en-US" altLang="zh-TW" sz="1800" u="sng" dirty="0">
                <a:latin typeface="微軟正黑體" panose="020B0604030504040204" pitchFamily="34" charset="-120"/>
                <a:ea typeface="微軟正黑體" panose="020B0604030504040204" pitchFamily="34" charset="-120"/>
                <a:cs typeface="Arial" panose="020B0604020202020204" pitchFamily="34" charset="0"/>
                <a:hlinkClick r:id="rId4"/>
              </a:rPr>
              <a:t>Hidalgo LA</a:t>
            </a:r>
            <a:r>
              <a:rPr lang="en-US" altLang="zh-TW" sz="1800" baseline="30000" dirty="0">
                <a:latin typeface="微軟正黑體" panose="020B0604030504040204" pitchFamily="34" charset="-120"/>
                <a:ea typeface="微軟正黑體" panose="020B0604030504040204" pitchFamily="34" charset="-120"/>
                <a:cs typeface="Arial" panose="020B0604020202020204" pitchFamily="34" charset="0"/>
              </a:rPr>
              <a:t>1</a:t>
            </a:r>
            <a:r>
              <a:rPr lang="en-US" altLang="zh-TW" sz="1800" dirty="0">
                <a:latin typeface="微軟正黑體" panose="020B0604030504040204" pitchFamily="34" charset="-120"/>
                <a:ea typeface="微軟正黑體" panose="020B0604030504040204" pitchFamily="34" charset="-120"/>
                <a:cs typeface="Arial" panose="020B0604020202020204" pitchFamily="34" charset="0"/>
              </a:rPr>
              <a:t>, </a:t>
            </a:r>
            <a:r>
              <a:rPr lang="en-US" altLang="zh-TW" sz="1800" u="sng" dirty="0" err="1">
                <a:latin typeface="微軟正黑體" panose="020B0604030504040204" pitchFamily="34" charset="-120"/>
                <a:ea typeface="微軟正黑體" panose="020B0604030504040204" pitchFamily="34" charset="-120"/>
                <a:cs typeface="Arial" panose="020B0604020202020204" pitchFamily="34" charset="0"/>
                <a:hlinkClick r:id="rId5"/>
              </a:rPr>
              <a:t>Chedraui</a:t>
            </a:r>
            <a:r>
              <a:rPr lang="en-US" altLang="zh-TW" sz="1800" u="sng" dirty="0">
                <a:latin typeface="微軟正黑體" panose="020B0604030504040204" pitchFamily="34" charset="-120"/>
                <a:ea typeface="微軟正黑體" panose="020B0604030504040204" pitchFamily="34" charset="-120"/>
                <a:cs typeface="Arial" panose="020B0604020202020204" pitchFamily="34" charset="0"/>
                <a:hlinkClick r:id="rId5"/>
              </a:rPr>
              <a:t> PA</a:t>
            </a:r>
            <a:r>
              <a:rPr lang="en-US" altLang="zh-TW" sz="1800" dirty="0">
                <a:latin typeface="微軟正黑體" panose="020B0604030504040204" pitchFamily="34" charset="-120"/>
                <a:ea typeface="微軟正黑體" panose="020B0604030504040204" pitchFamily="34" charset="-120"/>
                <a:cs typeface="Arial" panose="020B0604020202020204" pitchFamily="34" charset="0"/>
              </a:rPr>
              <a:t>, </a:t>
            </a:r>
            <a:r>
              <a:rPr lang="en-US" altLang="zh-TW" sz="1800" u="sng" dirty="0" err="1">
                <a:latin typeface="微軟正黑體" panose="020B0604030504040204" pitchFamily="34" charset="-120"/>
                <a:ea typeface="微軟正黑體" panose="020B0604030504040204" pitchFamily="34" charset="-120"/>
                <a:cs typeface="Arial" panose="020B0604020202020204" pitchFamily="34" charset="0"/>
                <a:hlinkClick r:id="rId6"/>
              </a:rPr>
              <a:t>Morocho</a:t>
            </a:r>
            <a:r>
              <a:rPr lang="en-US" altLang="zh-TW" sz="1800" u="sng" dirty="0">
                <a:latin typeface="微軟正黑體" panose="020B0604030504040204" pitchFamily="34" charset="-120"/>
                <a:ea typeface="微軟正黑體" panose="020B0604030504040204" pitchFamily="34" charset="-120"/>
                <a:cs typeface="Arial" panose="020B0604020202020204" pitchFamily="34" charset="0"/>
                <a:hlinkClick r:id="rId6"/>
              </a:rPr>
              <a:t> N</a:t>
            </a:r>
            <a:r>
              <a:rPr lang="en-US" altLang="zh-TW" sz="1800" dirty="0">
                <a:latin typeface="微軟正黑體" panose="020B0604030504040204" pitchFamily="34" charset="-120"/>
                <a:ea typeface="微軟正黑體" panose="020B0604030504040204" pitchFamily="34" charset="-120"/>
                <a:cs typeface="Arial" panose="020B0604020202020204" pitchFamily="34" charset="0"/>
              </a:rPr>
              <a:t>, </a:t>
            </a:r>
            <a:r>
              <a:rPr lang="en-US" altLang="zh-TW" sz="1800" u="sng" dirty="0">
                <a:latin typeface="微軟正黑體" panose="020B0604030504040204" pitchFamily="34" charset="-120"/>
                <a:ea typeface="微軟正黑體" panose="020B0604030504040204" pitchFamily="34" charset="-120"/>
                <a:cs typeface="Arial" panose="020B0604020202020204" pitchFamily="34" charset="0"/>
                <a:hlinkClick r:id="rId7"/>
              </a:rPr>
              <a:t>Ross S</a:t>
            </a:r>
            <a:r>
              <a:rPr lang="en-US" altLang="zh-TW" sz="1800" dirty="0">
                <a:latin typeface="微軟正黑體" panose="020B0604030504040204" pitchFamily="34" charset="-120"/>
                <a:ea typeface="微軟正黑體" panose="020B0604030504040204" pitchFamily="34" charset="-120"/>
                <a:cs typeface="Arial" panose="020B0604020202020204" pitchFamily="34" charset="0"/>
              </a:rPr>
              <a:t>, </a:t>
            </a:r>
            <a:r>
              <a:rPr lang="en-US" altLang="zh-TW" sz="1800" u="sng" dirty="0">
                <a:latin typeface="微軟正黑體" panose="020B0604030504040204" pitchFamily="34" charset="-120"/>
                <a:ea typeface="微軟正黑體" panose="020B0604030504040204" pitchFamily="34" charset="-120"/>
                <a:cs typeface="Arial" panose="020B0604020202020204" pitchFamily="34" charset="0"/>
                <a:hlinkClick r:id="rId8"/>
              </a:rPr>
              <a:t>San Miguel G</a:t>
            </a:r>
            <a:r>
              <a:rPr lang="en-US" altLang="zh-TW" sz="1800" dirty="0">
                <a:latin typeface="微軟正黑體" panose="020B0604030504040204" pitchFamily="34" charset="-120"/>
                <a:ea typeface="微軟正黑體" panose="020B0604030504040204" pitchFamily="34" charset="-120"/>
                <a:cs typeface="Arial" panose="020B0604020202020204" pitchFamily="34" charset="0"/>
              </a:rPr>
              <a:t>.</a:t>
            </a:r>
          </a:p>
          <a:p>
            <a:endParaRPr lang="zh-TW" altLang="en-US" sz="2400"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FD3C26C4-B059-498B-8463-94C34F6ABB29}"/>
              </a:ext>
            </a:extLst>
          </p:cNvPr>
          <p:cNvPicPr>
            <a:picLocks noChangeAspect="1"/>
          </p:cNvPicPr>
          <p:nvPr/>
        </p:nvPicPr>
        <p:blipFill>
          <a:blip r:embed="rId9"/>
          <a:stretch>
            <a:fillRect/>
          </a:stretch>
        </p:blipFill>
        <p:spPr>
          <a:xfrm>
            <a:off x="-1705741" y="4091475"/>
            <a:ext cx="3846909" cy="2164268"/>
          </a:xfrm>
          <a:prstGeom prst="rect">
            <a:avLst/>
          </a:prstGeom>
        </p:spPr>
      </p:pic>
    </p:spTree>
    <p:extLst>
      <p:ext uri="{BB962C8B-B14F-4D97-AF65-F5344CB8AC3E}">
        <p14:creationId xmlns:p14="http://schemas.microsoft.com/office/powerpoint/2010/main" val="17306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81964"/>
            <a:ext cx="10620828" cy="1614180"/>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金雀異黃酮 </a:t>
            </a:r>
            <a:r>
              <a:rPr lang="en-US" altLang="zh-TW" sz="4400" b="1" dirty="0">
                <a:solidFill>
                  <a:srgbClr val="FFFF00"/>
                </a:solidFill>
                <a:latin typeface="微軟正黑體" panose="020B0604030504040204" pitchFamily="34" charset="-120"/>
                <a:ea typeface="微軟正黑體" panose="020B0604030504040204" pitchFamily="34" charset="-120"/>
              </a:rPr>
              <a:t>(</a:t>
            </a:r>
            <a:r>
              <a:rPr lang="zh-TW" altLang="en-US" sz="4400" b="1" dirty="0">
                <a:solidFill>
                  <a:srgbClr val="FFFF00"/>
                </a:solidFill>
                <a:latin typeface="微軟正黑體" panose="020B0604030504040204" pitchFamily="34" charset="-120"/>
                <a:ea typeface="微軟正黑體" panose="020B0604030504040204" pitchFamily="34" charset="-120"/>
              </a:rPr>
              <a:t> </a:t>
            </a:r>
            <a:r>
              <a:rPr lang="en-US" altLang="zh-TW" sz="4400" b="1" dirty="0" err="1">
                <a:solidFill>
                  <a:srgbClr val="FFFF00"/>
                </a:solidFill>
                <a:latin typeface="微軟正黑體" panose="020B0604030504040204" pitchFamily="34" charset="-120"/>
                <a:ea typeface="微軟正黑體" panose="020B0604030504040204" pitchFamily="34" charset="-120"/>
              </a:rPr>
              <a:t>Genistein</a:t>
            </a:r>
            <a:r>
              <a:rPr lang="en-US" altLang="zh-TW" sz="4400" b="1" dirty="0">
                <a:solidFill>
                  <a:srgbClr val="FFFF00"/>
                </a:solidFill>
                <a:latin typeface="微軟正黑體" panose="020B0604030504040204" pitchFamily="34" charset="-120"/>
                <a:ea typeface="微軟正黑體" panose="020B0604030504040204" pitchFamily="34" charset="-120"/>
              </a:rPr>
              <a:t>)</a:t>
            </a:r>
            <a:endParaRPr lang="zh-TW" altLang="en-US" sz="4400" b="1"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69257" y="1860330"/>
            <a:ext cx="10697029" cy="4845269"/>
          </a:xfrm>
        </p:spPr>
        <p:txBody>
          <a:bodyPr>
            <a:normAutofit/>
          </a:bodyPr>
          <a:lstStyle/>
          <a:p>
            <a:pPr marL="396000" indent="-396000">
              <a:buSzPct val="80000"/>
            </a:pPr>
            <a:r>
              <a:rPr lang="zh-TW" altLang="en-US" sz="3600" b="1" dirty="0">
                <a:latin typeface="微軟正黑體" panose="020B0604030504040204" pitchFamily="34" charset="-120"/>
                <a:ea typeface="微軟正黑體" panose="020B0604030504040204" pitchFamily="34" charset="-120"/>
              </a:rPr>
              <a:t>為異黃酮中，最具生理功能的一種。</a:t>
            </a:r>
          </a:p>
          <a:p>
            <a:pPr marL="396000" indent="-396000">
              <a:buSzPct val="80000"/>
            </a:pPr>
            <a:r>
              <a:rPr lang="zh-TW" altLang="en-US" sz="3600" b="1" dirty="0">
                <a:latin typeface="微軟正黑體" panose="020B0604030504040204" pitchFamily="34" charset="-120"/>
                <a:ea typeface="微軟正黑體" panose="020B0604030504040204" pitchFamily="34" charset="-120"/>
              </a:rPr>
              <a:t>專利的金雀異黃酮</a:t>
            </a:r>
            <a:r>
              <a:rPr lang="en-US" altLang="zh-TW" sz="3600" b="1" dirty="0" err="1">
                <a:latin typeface="微軟正黑體" panose="020B0604030504040204" pitchFamily="34" charset="-120"/>
                <a:ea typeface="微軟正黑體" panose="020B0604030504040204" pitchFamily="34" charset="-120"/>
              </a:rPr>
              <a:t>geniVida</a:t>
            </a:r>
            <a:r>
              <a:rPr lang="en-US" altLang="zh-TW" sz="3600" b="1" baseline="30000" dirty="0">
                <a:latin typeface="微軟正黑體" panose="020B0604030504040204" pitchFamily="34" charset="-120"/>
                <a:ea typeface="微軟正黑體" panose="020B0604030504040204" pitchFamily="34" charset="-120"/>
              </a:rPr>
              <a:t>®</a:t>
            </a:r>
          </a:p>
          <a:p>
            <a:pPr marL="360000" indent="-360000">
              <a:lnSpc>
                <a:spcPts val="4400"/>
              </a:lnSpc>
              <a:spcBef>
                <a:spcPts val="3600"/>
              </a:spcBef>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改善停經後</a:t>
            </a:r>
            <a:r>
              <a:rPr lang="zh-TW" altLang="en-US" sz="3600" b="1"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rPr>
              <a:t>婦女熱潮紅</a:t>
            </a: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、生活品質與憂鬱症狀</a:t>
            </a:r>
            <a:endParaRPr lang="en-US" altLang="zh-TW" sz="36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r">
              <a:lnSpc>
                <a:spcPts val="3200"/>
              </a:lnSpc>
              <a:spcBef>
                <a:spcPts val="0"/>
              </a:spcBef>
              <a:buNone/>
            </a:pPr>
            <a:r>
              <a:rPr lang="en-US" altLang="zh-TW" sz="1800" dirty="0" err="1">
                <a:latin typeface="微軟正黑體" panose="020B0604030504040204" pitchFamily="34" charset="-120"/>
                <a:ea typeface="微軟正黑體" panose="020B0604030504040204" pitchFamily="34" charset="-120"/>
                <a:cs typeface="Times New Roman" panose="02020603050405020304" pitchFamily="18" charset="0"/>
              </a:rPr>
              <a:t>Atteritano</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 M, et al. </a:t>
            </a:r>
            <a:r>
              <a:rPr lang="en-US" altLang="zh-TW" sz="1800" dirty="0" err="1">
                <a:latin typeface="微軟正黑體" panose="020B0604030504040204" pitchFamily="34" charset="-120"/>
                <a:ea typeface="微軟正黑體" panose="020B0604030504040204" pitchFamily="34" charset="-120"/>
                <a:cs typeface="Times New Roman" panose="02020603050405020304" pitchFamily="18" charset="0"/>
              </a:rPr>
              <a:t>Osteoporos</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 Int. 2014 Mar;25(3):1123-9.</a:t>
            </a:r>
          </a:p>
          <a:p>
            <a:pPr marL="0" indent="0" algn="r">
              <a:lnSpc>
                <a:spcPts val="3200"/>
              </a:lnSpc>
              <a:spcBef>
                <a:spcPts val="0"/>
              </a:spcBef>
              <a:buNone/>
            </a:pP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Evans M, et al. </a:t>
            </a:r>
            <a:r>
              <a:rPr lang="en-US" altLang="zh-TW" sz="1800" dirty="0" err="1">
                <a:latin typeface="微軟正黑體" panose="020B0604030504040204" pitchFamily="34" charset="-120"/>
                <a:ea typeface="微軟正黑體" panose="020B0604030504040204" pitchFamily="34" charset="-120"/>
                <a:cs typeface="Times New Roman" panose="02020603050405020304" pitchFamily="18" charset="0"/>
              </a:rPr>
              <a:t>Maturitas</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 2011 Feb;68(2):189-96</a:t>
            </a:r>
            <a:endParaRPr lang="en-US" altLang="zh-TW" sz="1800" b="1" baseline="30000" dirty="0">
              <a:latin typeface="微軟正黑體" panose="020B0604030504040204" pitchFamily="34" charset="-120"/>
              <a:ea typeface="微軟正黑體" panose="020B0604030504040204" pitchFamily="34" charset="-12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73" y="5725551"/>
            <a:ext cx="1922390" cy="65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http://www.braunrx.com/images/genivid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473" y="5694779"/>
            <a:ext cx="135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465891" y="5934965"/>
            <a:ext cx="4750236" cy="369332"/>
          </a:xfrm>
          <a:prstGeom prst="rect">
            <a:avLst/>
          </a:prstGeom>
        </p:spPr>
        <p:txBody>
          <a:bodyPr wrap="square">
            <a:spAutoFit/>
          </a:bodyPr>
          <a:lstStyle/>
          <a:p>
            <a:r>
              <a:rPr lang="en-US" altLang="zh-TW" dirty="0" err="1">
                <a:latin typeface="微軟正黑體" panose="020B0604030504040204" pitchFamily="34" charset="-120"/>
                <a:ea typeface="微軟正黑體" panose="020B0604030504040204" pitchFamily="34" charset="-120"/>
              </a:rPr>
              <a:t>geniVida</a:t>
            </a:r>
            <a:r>
              <a:rPr lang="en-US" altLang="zh-TW" baseline="30000"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為</a:t>
            </a:r>
            <a:r>
              <a:rPr lang="en-US" altLang="zh-TW" dirty="0">
                <a:latin typeface="微軟正黑體" panose="020B0604030504040204" pitchFamily="34" charset="-120"/>
                <a:ea typeface="微軟正黑體" panose="020B0604030504040204" pitchFamily="34" charset="-120"/>
              </a:rPr>
              <a:t>DSM</a:t>
            </a:r>
            <a:r>
              <a:rPr lang="zh-TW" altLang="en-US" dirty="0">
                <a:latin typeface="微軟正黑體" panose="020B0604030504040204" pitchFamily="34" charset="-120"/>
                <a:ea typeface="微軟正黑體" panose="020B0604030504040204" pitchFamily="34" charset="-120"/>
              </a:rPr>
              <a:t>營養產品公司的註冊商標</a:t>
            </a:r>
          </a:p>
        </p:txBody>
      </p:sp>
    </p:spTree>
    <p:extLst>
      <p:ext uri="{BB962C8B-B14F-4D97-AF65-F5344CB8AC3E}">
        <p14:creationId xmlns:p14="http://schemas.microsoft.com/office/powerpoint/2010/main" val="16297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5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75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7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50"/>
                                        <p:tgtEl>
                                          <p:spTgt spid="4"/>
                                        </p:tgtEl>
                                      </p:cBhvr>
                                    </p:animEffect>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9257" y="425669"/>
            <a:ext cx="10736943" cy="991969"/>
          </a:xfrm>
        </p:spPr>
        <p:txBody>
          <a:bodyPr>
            <a:normAutofit/>
          </a:bodyPr>
          <a:lstStyle/>
          <a:p>
            <a:pPr algn="ctr"/>
            <a:r>
              <a:rPr lang="zh-TW" altLang="en-US" sz="44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金雀異黃酮的好處</a:t>
            </a:r>
          </a:p>
        </p:txBody>
      </p:sp>
      <p:sp>
        <p:nvSpPr>
          <p:cNvPr id="3" name="內容版面配置區 2"/>
          <p:cNvSpPr>
            <a:spLocks noGrp="1"/>
          </p:cNvSpPr>
          <p:nvPr>
            <p:ph idx="1"/>
          </p:nvPr>
        </p:nvSpPr>
        <p:spPr>
          <a:xfrm>
            <a:off x="1248228" y="1736943"/>
            <a:ext cx="9741989" cy="4670928"/>
          </a:xfrm>
        </p:spPr>
        <p:txBody>
          <a:bodyPr>
            <a:normAutofit/>
          </a:bodyPr>
          <a:lstStyle/>
          <a:p>
            <a:pPr marL="360000" indent="-360000">
              <a:lnSpc>
                <a:spcPts val="4400"/>
              </a:lnSpc>
            </a:pPr>
            <a:r>
              <a:rPr lang="zh-TW" altLang="en-US" sz="3600" b="1" dirty="0">
                <a:latin typeface="微軟正黑體" panose="020B0604030504040204" pitchFamily="34" charset="-120"/>
                <a:ea typeface="微軟正黑體" panose="020B0604030504040204" pitchFamily="34" charset="-120"/>
              </a:rPr>
              <a:t>停經後婦女，每日飲食中 </a:t>
            </a:r>
            <a:r>
              <a:rPr lang="en-US" altLang="zh-TW" sz="3600" b="1" dirty="0">
                <a:latin typeface="微軟正黑體" panose="020B0604030504040204" pitchFamily="34" charset="-120"/>
                <a:ea typeface="微軟正黑體" panose="020B0604030504040204" pitchFamily="34" charset="-120"/>
              </a:rPr>
              <a:t>genistein </a:t>
            </a:r>
            <a:r>
              <a:rPr lang="zh-TW" altLang="en-US" sz="3600" b="1" dirty="0">
                <a:latin typeface="微軟正黑體" panose="020B0604030504040204" pitchFamily="34" charset="-120"/>
                <a:ea typeface="微軟正黑體" panose="020B0604030504040204" pitchFamily="34" charset="-120"/>
              </a:rPr>
              <a:t>攝取越多， 骨密度越高。</a:t>
            </a:r>
            <a:endParaRPr lang="en-US" altLang="zh-TW" sz="3600" b="1" dirty="0">
              <a:latin typeface="微軟正黑體" panose="020B0604030504040204" pitchFamily="34" charset="-120"/>
              <a:ea typeface="微軟正黑體" panose="020B0604030504040204" pitchFamily="34" charset="-120"/>
            </a:endParaRPr>
          </a:p>
          <a:p>
            <a:pPr marL="0" indent="0" algn="r">
              <a:lnSpc>
                <a:spcPts val="4400"/>
              </a:lnSpc>
              <a:buNone/>
            </a:pPr>
            <a:r>
              <a:rPr lang="en-US" altLang="zh-TW" sz="1800" b="1" dirty="0" err="1">
                <a:latin typeface="微軟正黑體" panose="020B0604030504040204" pitchFamily="34" charset="-120"/>
                <a:ea typeface="微軟正黑體" panose="020B0604030504040204" pitchFamily="34" charset="-120"/>
              </a:rPr>
              <a:t>Morabito</a:t>
            </a:r>
            <a:r>
              <a:rPr lang="en-US" altLang="zh-TW" sz="1800" b="1" dirty="0">
                <a:latin typeface="微軟正黑體" panose="020B0604030504040204" pitchFamily="34" charset="-120"/>
                <a:ea typeface="微軟正黑體" panose="020B0604030504040204" pitchFamily="34" charset="-120"/>
              </a:rPr>
              <a:t> et. Al. J Bone Mineral Research, 2002. Vol 17:10</a:t>
            </a:r>
          </a:p>
          <a:p>
            <a:pPr marL="0" indent="0" algn="r">
              <a:lnSpc>
                <a:spcPts val="4400"/>
              </a:lnSpc>
              <a:buNone/>
            </a:pPr>
            <a:endPar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60000" indent="-360000">
              <a:lnSpc>
                <a:spcPts val="4400"/>
              </a:lnSpc>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降低代謝症候群病人進展為糖尿病與發生心血管疾病的機率</a:t>
            </a:r>
            <a:endParaRPr lang="en-US" altLang="zh-TW" sz="36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r">
              <a:lnSpc>
                <a:spcPts val="3200"/>
              </a:lnSpc>
              <a:spcBef>
                <a:spcPts val="0"/>
              </a:spcBef>
              <a:buNone/>
            </a:pPr>
            <a:r>
              <a:rPr lang="en-US" altLang="zh-TW" sz="1800" b="1" dirty="0" err="1">
                <a:latin typeface="微軟正黑體" panose="020B0604030504040204" pitchFamily="34" charset="-120"/>
                <a:ea typeface="微軟正黑體" panose="020B0604030504040204" pitchFamily="34" charset="-120"/>
                <a:cs typeface="Times New Roman" panose="02020603050405020304" pitchFamily="18" charset="0"/>
              </a:rPr>
              <a:t>Squadrito</a:t>
            </a:r>
            <a:r>
              <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rPr>
              <a:t> F, et al. J </a:t>
            </a:r>
            <a:r>
              <a:rPr lang="en-US" altLang="zh-TW" sz="1800" b="1" dirty="0" err="1">
                <a:latin typeface="微軟正黑體" panose="020B0604030504040204" pitchFamily="34" charset="-120"/>
                <a:ea typeface="微軟正黑體" panose="020B0604030504040204" pitchFamily="34" charset="-120"/>
                <a:cs typeface="Times New Roman" panose="02020603050405020304" pitchFamily="18" charset="0"/>
              </a:rPr>
              <a:t>Clin</a:t>
            </a:r>
            <a:r>
              <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rPr>
              <a:t> Endocrinol </a:t>
            </a:r>
            <a:r>
              <a:rPr lang="en-US" altLang="zh-TW" sz="1800" b="1" dirty="0" err="1">
                <a:latin typeface="微軟正黑體" panose="020B0604030504040204" pitchFamily="34" charset="-120"/>
                <a:ea typeface="微軟正黑體" panose="020B0604030504040204" pitchFamily="34" charset="-120"/>
                <a:cs typeface="Times New Roman" panose="02020603050405020304" pitchFamily="18" charset="0"/>
              </a:rPr>
              <a:t>Metab</a:t>
            </a:r>
            <a:r>
              <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rPr>
              <a:t>. 2013 Aug;98(8):3366-74. </a:t>
            </a:r>
          </a:p>
          <a:p>
            <a:pPr marL="0" indent="0" algn="r">
              <a:lnSpc>
                <a:spcPts val="3200"/>
              </a:lnSpc>
              <a:spcBef>
                <a:spcPts val="0"/>
              </a:spcBef>
              <a:buNone/>
            </a:pPr>
            <a:r>
              <a:rPr lang="en-US" altLang="zh-TW" sz="1800" b="1" dirty="0" err="1">
                <a:latin typeface="微軟正黑體" panose="020B0604030504040204" pitchFamily="34" charset="-120"/>
                <a:ea typeface="微軟正黑體" panose="020B0604030504040204" pitchFamily="34" charset="-120"/>
                <a:cs typeface="Times New Roman" panose="02020603050405020304" pitchFamily="18" charset="0"/>
              </a:rPr>
              <a:t>Behloul</a:t>
            </a:r>
            <a:r>
              <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rPr>
              <a:t> N, Wu G. </a:t>
            </a:r>
            <a:r>
              <a:rPr lang="en-US" altLang="zh-TW" sz="1800" b="1" dirty="0" err="1">
                <a:latin typeface="微軟正黑體" panose="020B0604030504040204" pitchFamily="34" charset="-120"/>
                <a:ea typeface="微軟正黑體" panose="020B0604030504040204" pitchFamily="34" charset="-120"/>
                <a:cs typeface="Times New Roman" panose="02020603050405020304" pitchFamily="18" charset="0"/>
              </a:rPr>
              <a:t>Eur</a:t>
            </a:r>
            <a:r>
              <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rPr>
              <a:t> J </a:t>
            </a:r>
            <a:r>
              <a:rPr lang="en-US" altLang="zh-TW" sz="1800" b="1" dirty="0" err="1">
                <a:latin typeface="微軟正黑體" panose="020B0604030504040204" pitchFamily="34" charset="-120"/>
                <a:ea typeface="微軟正黑體" panose="020B0604030504040204" pitchFamily="34" charset="-120"/>
                <a:cs typeface="Times New Roman" panose="02020603050405020304" pitchFamily="18" charset="0"/>
              </a:rPr>
              <a:t>Pharmacol</a:t>
            </a:r>
            <a:r>
              <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rPr>
              <a:t>. 2013 Jan 5;698(1-3):31-8. </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60000" indent="-360000">
              <a:lnSpc>
                <a:spcPts val="4400"/>
              </a:lnSpc>
            </a:pPr>
            <a:endPar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9126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25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par>
                          <p:cTn id="18" fill="hold">
                            <p:stCondLst>
                              <p:cond delay="750"/>
                            </p:stCondLst>
                            <p:childTnLst>
                              <p:par>
                                <p:cTn id="19" presetID="22" presetClass="entr" presetSubtype="1" fill="hold" grpId="0" nodeType="afterEffect">
                                  <p:stCondLst>
                                    <p:cond delay="2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par>
                          <p:cTn id="22" fill="hold">
                            <p:stCondLst>
                              <p:cond delay="1500"/>
                            </p:stCondLst>
                            <p:childTnLst>
                              <p:par>
                                <p:cTn id="23" presetID="22" presetClass="entr" presetSubtype="1" fill="hold" grpId="0" nodeType="afterEffect">
                                  <p:stCondLst>
                                    <p:cond delay="25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up)">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FE3D79-45DA-4D69-A661-E2EAAE004515}"/>
              </a:ext>
            </a:extLst>
          </p:cNvPr>
          <p:cNvSpPr>
            <a:spLocks noGrp="1"/>
          </p:cNvSpPr>
          <p:nvPr>
            <p:ph type="title"/>
          </p:nvPr>
        </p:nvSpPr>
        <p:spPr>
          <a:xfrm>
            <a:off x="682171" y="293287"/>
            <a:ext cx="10657829" cy="1379484"/>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西洋牡荊果 </a:t>
            </a:r>
            <a:r>
              <a:rPr lang="en-US" altLang="zh-TW" sz="4400" b="1" dirty="0">
                <a:solidFill>
                  <a:srgbClr val="FFFF00"/>
                </a:solidFill>
                <a:latin typeface="微軟正黑體" panose="020B0604030504040204" pitchFamily="34" charset="-120"/>
                <a:ea typeface="微軟正黑體" panose="020B0604030504040204" pitchFamily="34" charset="-120"/>
              </a:rPr>
              <a:t>(</a:t>
            </a:r>
            <a:r>
              <a:rPr lang="en-US" altLang="zh-CN" sz="4400" b="1" dirty="0" err="1">
                <a:solidFill>
                  <a:srgbClr val="FFFF00"/>
                </a:solidFill>
                <a:latin typeface="微軟正黑體" panose="020B0604030504040204" pitchFamily="34" charset="-120"/>
                <a:ea typeface="微軟正黑體" panose="020B0604030504040204" pitchFamily="34" charset="-120"/>
              </a:rPr>
              <a:t>Chasteberry</a:t>
            </a:r>
            <a:r>
              <a:rPr lang="en-US" altLang="zh-TW" sz="4400" b="1" dirty="0">
                <a:solidFill>
                  <a:srgbClr val="FFFF00"/>
                </a:solidFill>
                <a:latin typeface="微軟正黑體" panose="020B0604030504040204" pitchFamily="34" charset="-120"/>
                <a:ea typeface="微軟正黑體" panose="020B0604030504040204" pitchFamily="34" charset="-120"/>
              </a:rPr>
              <a:t>)</a:t>
            </a:r>
            <a:r>
              <a:rPr lang="en-US" altLang="zh-CN" sz="4400" b="1" dirty="0">
                <a:solidFill>
                  <a:srgbClr val="FFFF00"/>
                </a:solidFill>
                <a:latin typeface="微軟正黑體" panose="020B0604030504040204" pitchFamily="34" charset="-120"/>
                <a:ea typeface="微軟正黑體" panose="020B0604030504040204" pitchFamily="34" charset="-120"/>
              </a:rPr>
              <a:t> </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27E3D5B-613B-42A3-B394-FBB4B6ABE87F}"/>
              </a:ext>
            </a:extLst>
          </p:cNvPr>
          <p:cNvSpPr>
            <a:spLocks noGrp="1"/>
          </p:cNvSpPr>
          <p:nvPr>
            <p:ph idx="1"/>
          </p:nvPr>
        </p:nvSpPr>
        <p:spPr>
          <a:xfrm>
            <a:off x="362857" y="1745341"/>
            <a:ext cx="9681029" cy="4525963"/>
          </a:xfrm>
        </p:spPr>
        <p:txBody>
          <a:bodyPr>
            <a:normAutofit/>
          </a:bodyPr>
          <a:lstStyle/>
          <a:p>
            <a:pPr algn="just">
              <a:buClrTx/>
              <a:defRPr/>
            </a:pPr>
            <a:r>
              <a:rPr lang="zh-TW" altLang="en-US" sz="3600" b="1" dirty="0">
                <a:latin typeface="微軟正黑體" panose="020B0604030504040204" pitchFamily="34" charset="-120"/>
                <a:ea typeface="微軟正黑體" panose="020B0604030504040204" pitchFamily="34" charset="-120"/>
              </a:rPr>
              <a:t>西洋牡荊果</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又稱</a:t>
            </a:r>
            <a:r>
              <a:rPr lang="zh-CN" altLang="en-US" sz="3600" b="1" dirty="0">
                <a:latin typeface="微軟正黑體" panose="020B0604030504040204" pitchFamily="34" charset="-120"/>
                <a:ea typeface="微軟正黑體" panose="020B0604030504040204" pitchFamily="34" charset="-120"/>
              </a:rPr>
              <a:t>聖潔莓</a:t>
            </a:r>
            <a:r>
              <a:rPr lang="en-US" altLang="zh-CN" sz="3600" b="1" dirty="0">
                <a:latin typeface="微軟正黑體" panose="020B0604030504040204" pitchFamily="34" charset="-120"/>
                <a:ea typeface="微軟正黑體" panose="020B0604030504040204" pitchFamily="34" charset="-120"/>
              </a:rPr>
              <a:t>)</a:t>
            </a:r>
            <a:r>
              <a:rPr lang="zh-CN" altLang="en-US" sz="3600" b="1" dirty="0">
                <a:latin typeface="微軟正黑體" panose="020B0604030504040204" pitchFamily="34" charset="-120"/>
                <a:ea typeface="微軟正黑體" panose="020B0604030504040204" pitchFamily="34" charset="-120"/>
              </a:rPr>
              <a:t>是為一種中亞與歐洲傳統植物用藥，是一種多年生的植物。</a:t>
            </a:r>
            <a:endParaRPr lang="en-US" altLang="zh-CN" sz="3600" b="1" dirty="0">
              <a:latin typeface="微軟正黑體" panose="020B0604030504040204" pitchFamily="34" charset="-120"/>
              <a:ea typeface="微軟正黑體" panose="020B0604030504040204" pitchFamily="34" charset="-120"/>
            </a:endParaRPr>
          </a:p>
          <a:p>
            <a:pPr algn="just">
              <a:defRPr/>
            </a:pPr>
            <a:r>
              <a:rPr lang="zh-TW" altLang="en-US" sz="3600" b="1" dirty="0">
                <a:latin typeface="微軟正黑體" panose="020B0604030504040204" pitchFamily="34" charset="-120"/>
                <a:ea typeface="微軟正黑體" panose="020B0604030504040204" pitchFamily="34" charset="-120"/>
              </a:rPr>
              <a:t>西洋牡荊果</a:t>
            </a:r>
            <a:r>
              <a:rPr lang="zh-CN" altLang="en-US" sz="3600" b="1" dirty="0">
                <a:latin typeface="微軟正黑體" panose="020B0604030504040204" pitchFamily="34" charset="-120"/>
                <a:ea typeface="微軟正黑體" panose="020B0604030504040204" pitchFamily="34" charset="-120"/>
              </a:rPr>
              <a:t>含有豐富的植物黃體</a:t>
            </a:r>
            <a:r>
              <a:rPr lang="zh-TW" altLang="en-US" sz="3600" b="1" dirty="0">
                <a:latin typeface="微軟正黑體" panose="020B0604030504040204" pitchFamily="34" charset="-120"/>
                <a:ea typeface="微軟正黑體" panose="020B0604030504040204" pitchFamily="34" charset="-120"/>
              </a:rPr>
              <a:t>酮，此</a:t>
            </a:r>
            <a:r>
              <a:rPr lang="zh-CN" altLang="en-US" sz="3600" b="1" dirty="0">
                <a:latin typeface="微軟正黑體" panose="020B0604030504040204" pitchFamily="34" charset="-120"/>
                <a:ea typeface="微軟正黑體" panose="020B0604030504040204" pitchFamily="34" charset="-120"/>
              </a:rPr>
              <a:t>天然成</a:t>
            </a:r>
            <a:r>
              <a:rPr lang="zh-TW" altLang="en-US" sz="3600" b="1" dirty="0">
                <a:latin typeface="微軟正黑體" panose="020B0604030504040204" pitchFamily="34" charset="-120"/>
                <a:ea typeface="微軟正黑體" panose="020B0604030504040204" pitchFamily="34" charset="-120"/>
              </a:rPr>
              <a:t>分</a:t>
            </a:r>
            <a:r>
              <a:rPr lang="zh-CN" altLang="en-US" sz="3600" b="1" dirty="0">
                <a:latin typeface="微軟正黑體" panose="020B0604030504040204" pitchFamily="34" charset="-120"/>
                <a:ea typeface="微軟正黑體" panose="020B0604030504040204" pitchFamily="34" charset="-120"/>
              </a:rPr>
              <a:t>可調節腦下垂體釋放促黃體生成素（</a:t>
            </a:r>
            <a:r>
              <a:rPr lang="en-US" altLang="zh-CN" sz="3600" b="1" dirty="0">
                <a:latin typeface="微軟正黑體" panose="020B0604030504040204" pitchFamily="34" charset="-120"/>
                <a:ea typeface="微軟正黑體" panose="020B0604030504040204" pitchFamily="34" charset="-120"/>
              </a:rPr>
              <a:t>LH</a:t>
            </a:r>
            <a:r>
              <a:rPr lang="zh-CN" altLang="en-US" sz="3600" b="1" dirty="0">
                <a:latin typeface="微軟正黑體" panose="020B0604030504040204" pitchFamily="34" charset="-120"/>
                <a:ea typeface="微軟正黑體" panose="020B0604030504040204" pitchFamily="34" charset="-120"/>
              </a:rPr>
              <a:t>）的生成，從而直接促進黃體酮的生成。</a:t>
            </a:r>
            <a:endParaRPr lang="en-US" altLang="zh-CN" sz="3600" b="1" dirty="0">
              <a:latin typeface="微軟正黑體" panose="020B0604030504040204" pitchFamily="34" charset="-120"/>
              <a:ea typeface="微軟正黑體" panose="020B0604030504040204" pitchFamily="34" charset="-120"/>
            </a:endParaRPr>
          </a:p>
          <a:p>
            <a:pPr algn="just">
              <a:defRPr/>
            </a:pPr>
            <a:r>
              <a:rPr lang="zh-TW" altLang="en-US" sz="3600" b="1" dirty="0">
                <a:latin typeface="微軟正黑體" panose="020B0604030504040204" pitchFamily="34" charset="-120"/>
                <a:ea typeface="微軟正黑體" panose="020B0604030504040204" pitchFamily="34" charset="-120"/>
              </a:rPr>
              <a:t>西洋牡荊果</a:t>
            </a:r>
            <a:r>
              <a:rPr lang="zh-CN" altLang="en-US" sz="3600" b="1" dirty="0">
                <a:latin typeface="微軟正黑體" panose="020B0604030504040204" pitchFamily="34" charset="-120"/>
                <a:ea typeface="微軟正黑體" panose="020B0604030504040204" pitchFamily="34" charset="-120"/>
              </a:rPr>
              <a:t>可以平衡過多的雌激素，使人體激素迴圈重新達到平衡，使月經週期規律。</a:t>
            </a:r>
            <a:endParaRPr lang="en-US" altLang="zh-CN" sz="3600" b="1" dirty="0">
              <a:latin typeface="微軟正黑體" panose="020B0604030504040204" pitchFamily="34" charset="-120"/>
              <a:ea typeface="微軟正黑體" panose="020B0604030504040204" pitchFamily="34" charset="-120"/>
            </a:endParaRPr>
          </a:p>
          <a:p>
            <a:pPr algn="just">
              <a:buClrTx/>
              <a:defRPr/>
            </a:pPr>
            <a:endParaRPr lang="zh-CN" altLang="en-US" sz="3600" b="1" dirty="0">
              <a:latin typeface="微軟正黑體" panose="020B0604030504040204" pitchFamily="34" charset="-120"/>
              <a:ea typeface="微軟正黑體" panose="020B0604030504040204" pitchFamily="34" charset="-120"/>
            </a:endParaRPr>
          </a:p>
          <a:p>
            <a:endParaRPr lang="zh-TW" altLang="en-US" sz="2400" b="1" dirty="0"/>
          </a:p>
        </p:txBody>
      </p:sp>
      <p:pic>
        <p:nvPicPr>
          <p:cNvPr id="4" name="圖片 3">
            <a:extLst>
              <a:ext uri="{FF2B5EF4-FFF2-40B4-BE49-F238E27FC236}">
                <a16:creationId xmlns:a16="http://schemas.microsoft.com/office/drawing/2014/main" id="{9DEDDE32-BDC0-4B4E-8C45-9F39FBD817B1}"/>
              </a:ext>
            </a:extLst>
          </p:cNvPr>
          <p:cNvPicPr>
            <a:picLocks noChangeAspect="1"/>
          </p:cNvPicPr>
          <p:nvPr/>
        </p:nvPicPr>
        <p:blipFill>
          <a:blip r:embed="rId2"/>
          <a:stretch>
            <a:fillRect/>
          </a:stretch>
        </p:blipFill>
        <p:spPr>
          <a:xfrm>
            <a:off x="10130969" y="4904893"/>
            <a:ext cx="2061029" cy="2054707"/>
          </a:xfrm>
          <a:prstGeom prst="rect">
            <a:avLst/>
          </a:prstGeom>
        </p:spPr>
      </p:pic>
    </p:spTree>
    <p:extLst>
      <p:ext uri="{BB962C8B-B14F-4D97-AF65-F5344CB8AC3E}">
        <p14:creationId xmlns:p14="http://schemas.microsoft.com/office/powerpoint/2010/main" val="253582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F81E82-AB04-4EB1-975A-5454211D9171}"/>
              </a:ext>
            </a:extLst>
          </p:cNvPr>
          <p:cNvSpPr>
            <a:spLocks noGrp="1"/>
          </p:cNvSpPr>
          <p:nvPr>
            <p:ph type="title"/>
          </p:nvPr>
        </p:nvSpPr>
        <p:spPr>
          <a:xfrm>
            <a:off x="754743" y="204952"/>
            <a:ext cx="10751457" cy="1852449"/>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西洋牡荊果 </a:t>
            </a:r>
            <a:r>
              <a:rPr lang="en-US" altLang="zh-TW" sz="4400" b="1" dirty="0">
                <a:solidFill>
                  <a:srgbClr val="FFFF00"/>
                </a:solidFill>
                <a:latin typeface="微軟正黑體" panose="020B0604030504040204" pitchFamily="34" charset="-120"/>
                <a:ea typeface="微軟正黑體" panose="020B0604030504040204" pitchFamily="34" charset="-120"/>
              </a:rPr>
              <a:t>(</a:t>
            </a:r>
            <a:r>
              <a:rPr lang="en-US" altLang="zh-CN" sz="4400" b="1" dirty="0" err="1">
                <a:solidFill>
                  <a:srgbClr val="FFFF00"/>
                </a:solidFill>
                <a:latin typeface="微軟正黑體" panose="020B0604030504040204" pitchFamily="34" charset="-120"/>
                <a:ea typeface="微軟正黑體" panose="020B0604030504040204" pitchFamily="34" charset="-120"/>
              </a:rPr>
              <a:t>Chasteberry</a:t>
            </a:r>
            <a:r>
              <a:rPr lang="en-US" altLang="zh-TW" sz="4400" b="1" dirty="0">
                <a:solidFill>
                  <a:srgbClr val="FFFF00"/>
                </a:solidFill>
                <a:latin typeface="微軟正黑體" panose="020B0604030504040204" pitchFamily="34" charset="-120"/>
                <a:ea typeface="微軟正黑體" panose="020B0604030504040204" pitchFamily="34" charset="-120"/>
              </a:rPr>
              <a:t>)</a:t>
            </a:r>
            <a:endParaRPr lang="zh-TW" altLang="en-US" sz="4400" b="1"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414C844D-31CA-4D27-8775-10415AD1670F}"/>
              </a:ext>
            </a:extLst>
          </p:cNvPr>
          <p:cNvSpPr>
            <a:spLocks noGrp="1"/>
          </p:cNvSpPr>
          <p:nvPr>
            <p:ph idx="1"/>
          </p:nvPr>
        </p:nvSpPr>
        <p:spPr>
          <a:xfrm>
            <a:off x="522513" y="2042887"/>
            <a:ext cx="11103429" cy="4068763"/>
          </a:xfrm>
        </p:spPr>
        <p:txBody>
          <a:bodyPr>
            <a:normAutofit/>
          </a:bodyPr>
          <a:lstStyle/>
          <a:p>
            <a:pPr algn="just">
              <a:buClrTx/>
            </a:pPr>
            <a:r>
              <a:rPr lang="zh-TW" altLang="en-US" sz="3600" b="1" dirty="0">
                <a:latin typeface="微軟正黑體" panose="020B0604030504040204" pitchFamily="34" charset="-120"/>
                <a:ea typeface="微軟正黑體" panose="020B0604030504040204" pitchFamily="34" charset="-120"/>
              </a:rPr>
              <a:t>許</a:t>
            </a:r>
            <a:r>
              <a:rPr lang="zh-CN" altLang="en-US" sz="3600" b="1" dirty="0">
                <a:latin typeface="微軟正黑體" panose="020B0604030504040204" pitchFamily="34" charset="-120"/>
                <a:ea typeface="微軟正黑體" panose="020B0604030504040204" pitchFamily="34" charset="-120"/>
              </a:rPr>
              <a:t>多年輕女性內分泌失調是由於雌激素過多而黃體酮相對不足</a:t>
            </a:r>
            <a:r>
              <a:rPr lang="zh-TW" altLang="en-US" sz="3600" b="1" dirty="0">
                <a:latin typeface="微軟正黑體" panose="020B0604030504040204" pitchFamily="34" charset="-120"/>
                <a:ea typeface="微軟正黑體" panose="020B0604030504040204" pitchFamily="34" charset="-120"/>
              </a:rPr>
              <a:t>所</a:t>
            </a:r>
            <a:r>
              <a:rPr lang="zh-CN" altLang="en-US" sz="3600" b="1" dirty="0">
                <a:latin typeface="微軟正黑體" panose="020B0604030504040204" pitchFamily="34" charset="-120"/>
                <a:ea typeface="微軟正黑體" panose="020B0604030504040204" pitchFamily="34" charset="-120"/>
              </a:rPr>
              <a:t>引起的</a:t>
            </a:r>
            <a:r>
              <a:rPr lang="zh-TW" altLang="en-US" sz="3600" b="1" dirty="0">
                <a:latin typeface="微軟正黑體" panose="020B0604030504040204" pitchFamily="34" charset="-120"/>
                <a:ea typeface="微軟正黑體" panose="020B0604030504040204" pitchFamily="34" charset="-120"/>
              </a:rPr>
              <a:t>。</a:t>
            </a:r>
            <a:endParaRPr lang="en-US" altLang="zh-TW" sz="3600" b="1" dirty="0">
              <a:latin typeface="微軟正黑體" panose="020B0604030504040204" pitchFamily="34" charset="-120"/>
              <a:ea typeface="微軟正黑體" panose="020B0604030504040204" pitchFamily="34" charset="-120"/>
            </a:endParaRPr>
          </a:p>
          <a:p>
            <a:pPr algn="just">
              <a:buClrTx/>
            </a:pPr>
            <a:r>
              <a:rPr lang="zh-TW" altLang="en-US" sz="3600" b="1" dirty="0">
                <a:latin typeface="微軟正黑體" panose="020B0604030504040204" pitchFamily="34" charset="-120"/>
                <a:ea typeface="微軟正黑體" panose="020B0604030504040204" pitchFamily="34" charset="-120"/>
              </a:rPr>
              <a:t>西洋牡荊果</a:t>
            </a:r>
            <a:r>
              <a:rPr lang="zh-CN" altLang="en-US" sz="3600" b="1" dirty="0">
                <a:latin typeface="微軟正黑體" panose="020B0604030504040204" pitchFamily="34" charset="-120"/>
                <a:ea typeface="微軟正黑體" panose="020B0604030504040204" pitchFamily="34" charset="-120"/>
              </a:rPr>
              <a:t>在歐洲已經被用來廣泛運用在與荷爾蒙相關的一些婦科治療</a:t>
            </a:r>
            <a:r>
              <a:rPr lang="zh-TW" altLang="en-US" sz="3600" b="1" dirty="0">
                <a:latin typeface="微軟正黑體" panose="020B0604030504040204" pitchFamily="34" charset="-120"/>
                <a:ea typeface="微軟正黑體" panose="020B0604030504040204" pitchFamily="34" charset="-120"/>
              </a:rPr>
              <a:t>，</a:t>
            </a:r>
            <a:r>
              <a:rPr lang="zh-CN" altLang="en-US" sz="3600" b="1" dirty="0">
                <a:latin typeface="微軟正黑體" panose="020B0604030504040204" pitchFamily="34" charset="-120"/>
                <a:ea typeface="微軟正黑體" panose="020B0604030504040204" pitchFamily="34" charset="-120"/>
              </a:rPr>
              <a:t>例如緩和經前症候群、月經週期不順、不易受孕，以及部分子宮不正常出血等問題的治療。</a:t>
            </a:r>
          </a:p>
          <a:p>
            <a:pPr algn="just">
              <a:buClrTx/>
            </a:pPr>
            <a:r>
              <a:rPr lang="zh-CN" altLang="en-US" sz="3600" b="1" dirty="0">
                <a:latin typeface="微軟正黑體" panose="020B0604030504040204" pitchFamily="34" charset="-120"/>
                <a:ea typeface="微軟正黑體" panose="020B0604030504040204" pitchFamily="34" charset="-120"/>
              </a:rPr>
              <a:t>保護乳房健康，緩解乳房脹痛、囊腫</a:t>
            </a:r>
            <a:r>
              <a:rPr lang="zh-TW" altLang="en-US" sz="3600" b="1" dirty="0">
                <a:latin typeface="微軟正黑體" panose="020B0604030504040204" pitchFamily="34" charset="-120"/>
                <a:ea typeface="微軟正黑體" panose="020B0604030504040204" pitchFamily="34" charset="-120"/>
              </a:rPr>
              <a:t>。</a:t>
            </a:r>
            <a:endParaRPr lang="zh-CN" altLang="en-US"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4270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2E43FC-691F-4A97-82A6-B884B2AB074E}"/>
              </a:ext>
            </a:extLst>
          </p:cNvPr>
          <p:cNvSpPr>
            <a:spLocks noGrp="1"/>
          </p:cNvSpPr>
          <p:nvPr>
            <p:ph type="title"/>
          </p:nvPr>
        </p:nvSpPr>
        <p:spPr>
          <a:xfrm>
            <a:off x="827314" y="361724"/>
            <a:ext cx="10901731" cy="1143000"/>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香蜂草 </a:t>
            </a:r>
            <a:r>
              <a:rPr lang="en-US" altLang="zh-TW" sz="4400" b="1" dirty="0">
                <a:solidFill>
                  <a:srgbClr val="FFFF00"/>
                </a:solidFill>
                <a:latin typeface="微軟正黑體" panose="020B0604030504040204" pitchFamily="34" charset="-120"/>
                <a:ea typeface="微軟正黑體" panose="020B0604030504040204" pitchFamily="34" charset="-120"/>
              </a:rPr>
              <a:t>(Melissa officinalis)</a:t>
            </a:r>
            <a:endParaRPr lang="zh-TW" altLang="en-US" sz="4400" b="1"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B582970-3AF5-41D3-9152-4E093034EF23}"/>
              </a:ext>
            </a:extLst>
          </p:cNvPr>
          <p:cNvSpPr>
            <a:spLocks noGrp="1"/>
          </p:cNvSpPr>
          <p:nvPr>
            <p:ph idx="1"/>
          </p:nvPr>
        </p:nvSpPr>
        <p:spPr>
          <a:xfrm>
            <a:off x="537029" y="1973944"/>
            <a:ext cx="11277601" cy="4718270"/>
          </a:xfrm>
        </p:spPr>
        <p:txBody>
          <a:bodyPr>
            <a:normAutofit/>
          </a:bodyPr>
          <a:lstStyle/>
          <a:p>
            <a:pPr fontAlgn="base"/>
            <a:r>
              <a:rPr lang="zh-TW" altLang="en-US" sz="3600" b="1" dirty="0">
                <a:latin typeface="微軟正黑體" panose="020B0604030504040204" pitchFamily="34" charset="-120"/>
                <a:ea typeface="微軟正黑體" panose="020B0604030504040204" pitchFamily="34" charset="-120"/>
              </a:rPr>
              <a:t>項雙盲對照臨床試驗 針對 </a:t>
            </a:r>
            <a:r>
              <a:rPr lang="en-US" altLang="zh-TW" sz="3600" b="1" dirty="0">
                <a:latin typeface="微軟正黑體" panose="020B0604030504040204" pitchFamily="34" charset="-120"/>
                <a:ea typeface="微軟正黑體" panose="020B0604030504040204" pitchFamily="34" charset="-120"/>
              </a:rPr>
              <a:t>20 </a:t>
            </a:r>
            <a:r>
              <a:rPr lang="zh-TW" altLang="en-US" sz="3600" b="1" dirty="0">
                <a:latin typeface="微軟正黑體" panose="020B0604030504040204" pitchFamily="34" charset="-120"/>
                <a:ea typeface="微軟正黑體" panose="020B0604030504040204" pitchFamily="34" charset="-120"/>
              </a:rPr>
              <a:t>名自願者，分別給予 </a:t>
            </a:r>
            <a:r>
              <a:rPr lang="en-US" altLang="zh-TW" sz="3600" b="1" dirty="0">
                <a:latin typeface="微軟正黑體" panose="020B0604030504040204" pitchFamily="34" charset="-120"/>
                <a:ea typeface="微軟正黑體" panose="020B0604030504040204" pitchFamily="34" charset="-120"/>
              </a:rPr>
              <a:t>600mg </a:t>
            </a:r>
            <a:r>
              <a:rPr lang="zh-TW" altLang="en-US" sz="3600" b="1" dirty="0">
                <a:latin typeface="微軟正黑體" panose="020B0604030504040204" pitchFamily="34" charset="-120"/>
                <a:ea typeface="微軟正黑體" panose="020B0604030504040204" pitchFamily="34" charset="-120"/>
              </a:rPr>
              <a:t>以及 </a:t>
            </a:r>
            <a:r>
              <a:rPr lang="en-US" altLang="zh-TW" sz="3600" b="1" dirty="0">
                <a:latin typeface="微軟正黑體" panose="020B0604030504040204" pitchFamily="34" charset="-120"/>
                <a:ea typeface="微軟正黑體" panose="020B0604030504040204" pitchFamily="34" charset="-120"/>
              </a:rPr>
              <a:t>300mg </a:t>
            </a:r>
            <a:r>
              <a:rPr lang="zh-TW" altLang="en-US" sz="3600" b="1" dirty="0">
                <a:latin typeface="微軟正黑體" panose="020B0604030504040204" pitchFamily="34" charset="-120"/>
                <a:ea typeface="微軟正黑體" panose="020B0604030504040204" pitchFamily="34" charset="-120"/>
              </a:rPr>
              <a:t>的香蜂草萃取物，實驗結果顯示使用高含量萃取液的自願者的自我鎮定明顯提高；而使用低含量萃取物的自願者，數學計算速度明顯提高，而且不失精準。</a:t>
            </a:r>
          </a:p>
          <a:p>
            <a:pPr fontAlgn="base"/>
            <a:r>
              <a:rPr lang="zh-TW" altLang="en-US" sz="3600" b="1" dirty="0">
                <a:latin typeface="微軟正黑體" panose="020B0604030504040204" pitchFamily="34" charset="-120"/>
                <a:ea typeface="微軟正黑體" panose="020B0604030504040204" pitchFamily="34" charset="-120"/>
              </a:rPr>
              <a:t>舒眠功效並不會引起白天的疲憊感，</a:t>
            </a:r>
            <a:endParaRPr lang="en-US" altLang="zh-TW" sz="3600" b="1" dirty="0">
              <a:latin typeface="微軟正黑體" panose="020B0604030504040204" pitchFamily="34" charset="-120"/>
              <a:ea typeface="微軟正黑體" panose="020B0604030504040204" pitchFamily="34" charset="-120"/>
            </a:endParaRPr>
          </a:p>
          <a:p>
            <a:pPr fontAlgn="base"/>
            <a:r>
              <a:rPr lang="zh-TW" altLang="en-US" sz="3600" b="1" dirty="0">
                <a:latin typeface="微軟正黑體" panose="020B0604030504040204" pitchFamily="34" charset="-120"/>
                <a:ea typeface="微軟正黑體" panose="020B0604030504040204" pitchFamily="34" charset="-120"/>
              </a:rPr>
              <a:t>協助緊張躁動的情緒得到安撫。</a:t>
            </a:r>
            <a:endParaRPr lang="en-US" altLang="zh-TW" sz="3600" b="1" dirty="0">
              <a:latin typeface="微軟正黑體" panose="020B0604030504040204" pitchFamily="34" charset="-120"/>
              <a:ea typeface="微軟正黑體" panose="020B0604030504040204" pitchFamily="34" charset="-120"/>
            </a:endParaRPr>
          </a:p>
          <a:p>
            <a:pPr marL="0" indent="0" algn="r" fontAlgn="base">
              <a:buNone/>
            </a:pPr>
            <a:r>
              <a:rPr lang="en-US" altLang="zh-TW" sz="1800" dirty="0"/>
              <a:t>Psychosomatic Medicine: </a:t>
            </a:r>
            <a:r>
              <a:rPr lang="en-US" altLang="zh-TW" sz="1800" dirty="0">
                <a:hlinkClick r:id="rId3"/>
              </a:rPr>
              <a:t>July-August 2004 - Volume 66 - Issue 4 - p 607-613</a:t>
            </a:r>
            <a:endParaRPr lang="zh-TW" altLang="en-US" sz="1800" dirty="0"/>
          </a:p>
          <a:p>
            <a:endParaRPr lang="zh-TW" altLang="en-US" dirty="0"/>
          </a:p>
        </p:txBody>
      </p:sp>
    </p:spTree>
    <p:extLst>
      <p:ext uri="{BB962C8B-B14F-4D97-AF65-F5344CB8AC3E}">
        <p14:creationId xmlns:p14="http://schemas.microsoft.com/office/powerpoint/2010/main" val="134080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16EA89-D93D-4858-A434-1FEB8C17C303}"/>
              </a:ext>
            </a:extLst>
          </p:cNvPr>
          <p:cNvSpPr>
            <a:spLocks noGrp="1"/>
          </p:cNvSpPr>
          <p:nvPr>
            <p:ph type="title"/>
          </p:nvPr>
        </p:nvSpPr>
        <p:spPr>
          <a:xfrm>
            <a:off x="696687" y="331076"/>
            <a:ext cx="10809514" cy="1726325"/>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薑根 </a:t>
            </a:r>
            <a:r>
              <a:rPr lang="en-US" altLang="zh-TW" sz="4400" b="1" dirty="0">
                <a:solidFill>
                  <a:srgbClr val="FFFF00"/>
                </a:solidFill>
                <a:latin typeface="微軟正黑體" panose="020B0604030504040204" pitchFamily="34" charset="-120"/>
                <a:ea typeface="微軟正黑體" panose="020B0604030504040204" pitchFamily="34" charset="-120"/>
              </a:rPr>
              <a:t>(Ginger Root)</a:t>
            </a:r>
            <a:endParaRPr lang="zh-TW" altLang="en-US" sz="4400" b="1"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5D966777-F754-49FB-A84A-EF5A4F24CED4}"/>
              </a:ext>
            </a:extLst>
          </p:cNvPr>
          <p:cNvSpPr>
            <a:spLocks noGrp="1"/>
          </p:cNvSpPr>
          <p:nvPr>
            <p:ph idx="1"/>
          </p:nvPr>
        </p:nvSpPr>
        <p:spPr>
          <a:xfrm>
            <a:off x="870856" y="2206172"/>
            <a:ext cx="10522857" cy="4036973"/>
          </a:xfrm>
        </p:spPr>
        <p:txBody>
          <a:bodyPr>
            <a:noAutofit/>
          </a:bodyPr>
          <a:lstStyle/>
          <a:p>
            <a:pPr>
              <a:lnSpc>
                <a:spcPct val="150000"/>
              </a:lnSpc>
            </a:pPr>
            <a:r>
              <a:rPr lang="zh-TW" altLang="en-US" sz="3600" b="1" dirty="0">
                <a:latin typeface="微軟正黑體" panose="020B0604030504040204" pitchFamily="34" charset="-120"/>
                <a:ea typeface="微軟正黑體" panose="020B0604030504040204" pitchFamily="34" charset="-120"/>
              </a:rPr>
              <a:t>薑根具有健胃抗胃潰瘍、利膽、保肝、強心、抑制血小板聚集、防暈、抗腫瘤、中樞抑制、增強免疫力、 抗菌、殺蟲、消炎之作用，還具有很強的抗氧化能力。</a:t>
            </a:r>
            <a:endParaRPr lang="en-US" altLang="zh-TW" sz="3600" b="1" dirty="0">
              <a:latin typeface="微軟正黑體" panose="020B0604030504040204" pitchFamily="34" charset="-120"/>
              <a:ea typeface="微軟正黑體" panose="020B0604030504040204" pitchFamily="34" charset="-120"/>
            </a:endParaRPr>
          </a:p>
          <a:p>
            <a:pPr lvl="1">
              <a:lnSpc>
                <a:spcPct val="150000"/>
              </a:lnSpc>
            </a:pPr>
            <a:r>
              <a:rPr lang="en-US" altLang="zh-TW" sz="1800" b="1" dirty="0">
                <a:latin typeface="微軟正黑體" panose="020B0604030504040204" pitchFamily="34" charset="-120"/>
                <a:ea typeface="微軟正黑體" panose="020B0604030504040204" pitchFamily="34" charset="-120"/>
              </a:rPr>
              <a:t>https://www.herbwisdom.com/herb-ginger-root.html</a:t>
            </a:r>
            <a:endParaRPr lang="zh-TW" altLang="en-US" sz="1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499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a:extLst>
              <a:ext uri="{FF2B5EF4-FFF2-40B4-BE49-F238E27FC236}">
                <a16:creationId xmlns:a16="http://schemas.microsoft.com/office/drawing/2014/main" id="{7A6FA142-6F0C-427F-829C-957B4B860239}"/>
              </a:ext>
            </a:extLst>
          </p:cNvPr>
          <p:cNvSpPr>
            <a:spLocks noGrp="1" noRot="1" noChangeArrowheads="1"/>
          </p:cNvSpPr>
          <p:nvPr>
            <p:ph type="title"/>
          </p:nvPr>
        </p:nvSpPr>
        <p:spPr>
          <a:xfrm>
            <a:off x="2006827" y="360136"/>
            <a:ext cx="8229600" cy="1143000"/>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女生內分泌</a:t>
            </a:r>
          </a:p>
        </p:txBody>
      </p:sp>
      <p:sp>
        <p:nvSpPr>
          <p:cNvPr id="726019" name="Rectangle 3">
            <a:extLst>
              <a:ext uri="{FF2B5EF4-FFF2-40B4-BE49-F238E27FC236}">
                <a16:creationId xmlns:a16="http://schemas.microsoft.com/office/drawing/2014/main" id="{F62961DB-D4E2-41A2-BCE2-3A0CBF1B609D}"/>
              </a:ext>
            </a:extLst>
          </p:cNvPr>
          <p:cNvSpPr>
            <a:spLocks noGrp="1" noChangeArrowheads="1"/>
          </p:cNvSpPr>
          <p:nvPr>
            <p:ph idx="1"/>
          </p:nvPr>
        </p:nvSpPr>
        <p:spPr>
          <a:xfrm>
            <a:off x="1403132" y="1619250"/>
            <a:ext cx="9632730" cy="4618038"/>
          </a:xfrm>
        </p:spPr>
        <p:txBody>
          <a:bodyPr>
            <a:noAutofit/>
          </a:bodyPr>
          <a:lstStyle/>
          <a:p>
            <a:pPr>
              <a:lnSpc>
                <a:spcPct val="150000"/>
              </a:lnSpc>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大自然對女性身體有</a:t>
            </a:r>
            <a:r>
              <a:rPr lang="zh-TW" altLang="en-US" sz="3600" b="1"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rPr>
              <a:t>生殖</a:t>
            </a: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的特殊需求</a:t>
            </a:r>
          </a:p>
          <a:p>
            <a:pPr>
              <a:lnSpc>
                <a:spcPct val="150000"/>
              </a:lnSpc>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乳房、子宮和卵巢組織每個月進行一次增生</a:t>
            </a:r>
            <a:r>
              <a:rPr lang="en-US" altLang="zh-TW" sz="3600" b="1" dirty="0">
                <a:latin typeface="微軟正黑體" panose="020B0604030504040204" pitchFamily="34" charset="-120"/>
                <a:ea typeface="微軟正黑體" panose="020B0604030504040204" pitchFamily="34" charset="-120"/>
                <a:cs typeface="Times New Roman" panose="02020603050405020304" pitchFamily="18" charset="0"/>
              </a:rPr>
              <a:t>(proliferation)</a:t>
            </a: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、分化</a:t>
            </a:r>
            <a:r>
              <a:rPr lang="en-US" altLang="zh-TW" sz="3600" b="1" dirty="0">
                <a:latin typeface="微軟正黑體" panose="020B0604030504040204" pitchFamily="34" charset="-120"/>
                <a:ea typeface="微軟正黑體" panose="020B0604030504040204" pitchFamily="34" charset="-120"/>
                <a:cs typeface="Times New Roman" panose="02020603050405020304" pitchFamily="18" charset="0"/>
              </a:rPr>
              <a:t>(differentiation)</a:t>
            </a: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及崩解</a:t>
            </a:r>
            <a:r>
              <a:rPr lang="en-US" altLang="zh-TW" sz="3600" b="1" dirty="0">
                <a:latin typeface="微軟正黑體" panose="020B0604030504040204" pitchFamily="34" charset="-120"/>
                <a:ea typeface="微軟正黑體" panose="020B0604030504040204" pitchFamily="34" charset="-120"/>
                <a:cs typeface="Times New Roman" panose="02020603050405020304" pitchFamily="18" charset="0"/>
              </a:rPr>
              <a:t>(breakdown)</a:t>
            </a: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的週期</a:t>
            </a:r>
            <a:r>
              <a:rPr lang="en-US" altLang="zh-TW" sz="3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b="1"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rPr>
              <a:t>卵巢週期</a:t>
            </a:r>
            <a:r>
              <a:rPr lang="en-US" altLang="zh-TW" sz="3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此</a:t>
            </a:r>
            <a:r>
              <a:rPr lang="zh-TW" altLang="en-US" sz="3600" b="1"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rPr>
              <a:t>週期的失調</a:t>
            </a: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會造成女性器官多種疾病</a:t>
            </a:r>
          </a:p>
        </p:txBody>
      </p:sp>
    </p:spTree>
    <p:extLst>
      <p:ext uri="{BB962C8B-B14F-4D97-AF65-F5344CB8AC3E}">
        <p14:creationId xmlns:p14="http://schemas.microsoft.com/office/powerpoint/2010/main" val="34624228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16EA89-D93D-4858-A434-1FEB8C17C303}"/>
              </a:ext>
            </a:extLst>
          </p:cNvPr>
          <p:cNvSpPr>
            <a:spLocks noGrp="1"/>
          </p:cNvSpPr>
          <p:nvPr>
            <p:ph type="title"/>
          </p:nvPr>
        </p:nvSpPr>
        <p:spPr>
          <a:xfrm>
            <a:off x="812800" y="536028"/>
            <a:ext cx="10693400" cy="1521373"/>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薑根 </a:t>
            </a:r>
            <a:r>
              <a:rPr lang="en-US" altLang="zh-TW" sz="4400" b="1" dirty="0">
                <a:solidFill>
                  <a:srgbClr val="FFFF00"/>
                </a:solidFill>
                <a:latin typeface="微軟正黑體" panose="020B0604030504040204" pitchFamily="34" charset="-120"/>
                <a:ea typeface="微軟正黑體" panose="020B0604030504040204" pitchFamily="34" charset="-120"/>
              </a:rPr>
              <a:t>(Ginger Root)</a:t>
            </a:r>
            <a:endParaRPr lang="zh-TW" altLang="en-US" sz="4400" b="1"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5D966777-F754-49FB-A84A-EF5A4F24CED4}"/>
              </a:ext>
            </a:extLst>
          </p:cNvPr>
          <p:cNvSpPr>
            <a:spLocks noGrp="1"/>
          </p:cNvSpPr>
          <p:nvPr>
            <p:ph idx="1"/>
          </p:nvPr>
        </p:nvSpPr>
        <p:spPr>
          <a:xfrm>
            <a:off x="1204687" y="2288496"/>
            <a:ext cx="9056913" cy="3618820"/>
          </a:xfrm>
        </p:spPr>
        <p:txBody>
          <a:bodyPr/>
          <a:lstStyle/>
          <a:p>
            <a:pPr>
              <a:lnSpc>
                <a:spcPct val="150000"/>
              </a:lnSpc>
            </a:pPr>
            <a:r>
              <a:rPr lang="zh-TW" altLang="en-US" sz="3600" b="1" dirty="0">
                <a:latin typeface="微軟正黑體" panose="020B0604030504040204" pitchFamily="34" charset="-120"/>
                <a:ea typeface="微軟正黑體" panose="020B0604030504040204" pitchFamily="34" charset="-120"/>
              </a:rPr>
              <a:t>薑根萃取物可以緩解經痛</a:t>
            </a:r>
            <a:endParaRPr lang="en-US" altLang="zh-TW" sz="3600" b="1" dirty="0">
              <a:latin typeface="微軟正黑體" panose="020B0604030504040204" pitchFamily="34" charset="-120"/>
              <a:ea typeface="微軟正黑體" panose="020B0604030504040204" pitchFamily="34" charset="-120"/>
            </a:endParaRPr>
          </a:p>
          <a:p>
            <a:pPr>
              <a:lnSpc>
                <a:spcPct val="150000"/>
              </a:lnSpc>
            </a:pPr>
            <a:r>
              <a:rPr lang="zh-TW" altLang="en-US" sz="3600" b="1" dirty="0">
                <a:latin typeface="微軟正黑體" panose="020B0604030504040204" pitchFamily="34" charset="-120"/>
                <a:ea typeface="微軟正黑體" panose="020B0604030504040204" pitchFamily="34" charset="-120"/>
              </a:rPr>
              <a:t>效果接近消炎止痛藥物</a:t>
            </a:r>
            <a:endParaRPr lang="en-US" altLang="zh-TW" sz="3600" b="1" dirty="0">
              <a:latin typeface="微軟正黑體" panose="020B0604030504040204" pitchFamily="34" charset="-120"/>
              <a:ea typeface="微軟正黑體" panose="020B0604030504040204" pitchFamily="34" charset="-120"/>
            </a:endParaRPr>
          </a:p>
          <a:p>
            <a:pPr>
              <a:lnSpc>
                <a:spcPct val="150000"/>
              </a:lnSpc>
            </a:pPr>
            <a:endParaRPr lang="zh-TW" altLang="en-US" dirty="0">
              <a:latin typeface="Microsoft JhengHei Light" panose="020B0304030504040204" pitchFamily="34" charset="-120"/>
              <a:ea typeface="Microsoft JhengHei Light" panose="020B0304030504040204" pitchFamily="34" charset="-120"/>
            </a:endParaRPr>
          </a:p>
        </p:txBody>
      </p:sp>
      <p:sp>
        <p:nvSpPr>
          <p:cNvPr id="4" name="矩形 3">
            <a:extLst>
              <a:ext uri="{FF2B5EF4-FFF2-40B4-BE49-F238E27FC236}">
                <a16:creationId xmlns:a16="http://schemas.microsoft.com/office/drawing/2014/main" id="{D1C8962A-ECE0-40B2-B67D-22683FBBE81F}"/>
              </a:ext>
            </a:extLst>
          </p:cNvPr>
          <p:cNvSpPr/>
          <p:nvPr/>
        </p:nvSpPr>
        <p:spPr>
          <a:xfrm>
            <a:off x="3526958" y="4588882"/>
            <a:ext cx="7895771" cy="1200329"/>
          </a:xfrm>
          <a:prstGeom prst="rect">
            <a:avLst/>
          </a:prstGeom>
        </p:spPr>
        <p:txBody>
          <a:bodyPr wrap="square">
            <a:spAutoFit/>
          </a:bodyPr>
          <a:lstStyle/>
          <a:p>
            <a:pPr algn="r"/>
            <a:r>
              <a:rPr lang="en-US" altLang="zh-TW" u="sng" dirty="0">
                <a:latin typeface="Arial" panose="020B0604020202020204" pitchFamily="34" charset="0"/>
                <a:cs typeface="Arial" panose="020B0604020202020204" pitchFamily="34" charset="0"/>
                <a:hlinkClick r:id="rId3" tooltip="Journal of alternative and complementary medicine (New York, N.Y.)."/>
              </a:rPr>
              <a:t>J </a:t>
            </a:r>
            <a:r>
              <a:rPr lang="en-US" altLang="zh-TW" u="sng" dirty="0" err="1">
                <a:latin typeface="Arial" panose="020B0604020202020204" pitchFamily="34" charset="0"/>
                <a:cs typeface="Arial" panose="020B0604020202020204" pitchFamily="34" charset="0"/>
                <a:hlinkClick r:id="rId3" tooltip="Journal of alternative and complementary medicine (New York, N.Y.)."/>
              </a:rPr>
              <a:t>Altern</a:t>
            </a:r>
            <a:r>
              <a:rPr lang="en-US" altLang="zh-TW" u="sng" dirty="0">
                <a:latin typeface="Arial" panose="020B0604020202020204" pitchFamily="34" charset="0"/>
                <a:cs typeface="Arial" panose="020B0604020202020204" pitchFamily="34" charset="0"/>
                <a:hlinkClick r:id="rId3" tooltip="Journal of alternative and complementary medicine (New York, N.Y.)."/>
              </a:rPr>
              <a:t> Complement Med.</a:t>
            </a:r>
            <a:r>
              <a:rPr lang="en-US" altLang="zh-TW" dirty="0">
                <a:latin typeface="Arial" panose="020B0604020202020204" pitchFamily="34" charset="0"/>
                <a:cs typeface="Arial" panose="020B0604020202020204" pitchFamily="34" charset="0"/>
              </a:rPr>
              <a:t> 2009 Feb;15(2):129-32. </a:t>
            </a:r>
            <a:r>
              <a:rPr lang="en-US" altLang="zh-TW" dirty="0" err="1">
                <a:latin typeface="Arial" panose="020B0604020202020204" pitchFamily="34" charset="0"/>
                <a:cs typeface="Arial" panose="020B0604020202020204" pitchFamily="34" charset="0"/>
              </a:rPr>
              <a:t>doi</a:t>
            </a:r>
            <a:r>
              <a:rPr lang="en-US" altLang="zh-TW" dirty="0">
                <a:latin typeface="Arial" panose="020B0604020202020204" pitchFamily="34" charset="0"/>
                <a:cs typeface="Arial" panose="020B0604020202020204" pitchFamily="34" charset="0"/>
              </a:rPr>
              <a:t>: 10.1089/acm.2008.0311.</a:t>
            </a:r>
          </a:p>
          <a:p>
            <a:pPr algn="r"/>
            <a:r>
              <a:rPr lang="en-US" altLang="zh-TW" dirty="0">
                <a:latin typeface="Arial" panose="020B0604020202020204" pitchFamily="34" charset="0"/>
                <a:cs typeface="Arial" panose="020B0604020202020204" pitchFamily="34" charset="0"/>
              </a:rPr>
              <a:t>Comparison of effects of ginger, mefenamic acid, and ibuprofen on pain in women with primary dysmenorrhea.</a:t>
            </a:r>
          </a:p>
        </p:txBody>
      </p:sp>
    </p:spTree>
    <p:extLst>
      <p:ext uri="{BB962C8B-B14F-4D97-AF65-F5344CB8AC3E}">
        <p14:creationId xmlns:p14="http://schemas.microsoft.com/office/powerpoint/2010/main" val="141261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281126-DFCF-4AF3-A344-AC26F054F710}"/>
              </a:ext>
            </a:extLst>
          </p:cNvPr>
          <p:cNvSpPr>
            <a:spLocks noGrp="1"/>
          </p:cNvSpPr>
          <p:nvPr>
            <p:ph type="title"/>
          </p:nvPr>
        </p:nvSpPr>
        <p:spPr>
          <a:xfrm>
            <a:off x="1174405" y="113355"/>
            <a:ext cx="9639343" cy="1079939"/>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內分泌平衡</a:t>
            </a:r>
          </a:p>
        </p:txBody>
      </p:sp>
      <p:sp>
        <p:nvSpPr>
          <p:cNvPr id="3" name="內容版面配置區 2">
            <a:extLst>
              <a:ext uri="{FF2B5EF4-FFF2-40B4-BE49-F238E27FC236}">
                <a16:creationId xmlns:a16="http://schemas.microsoft.com/office/drawing/2014/main" id="{0C680404-BFA4-4636-BEF6-2DA35F1FD3B4}"/>
              </a:ext>
            </a:extLst>
          </p:cNvPr>
          <p:cNvSpPr>
            <a:spLocks noGrp="1"/>
          </p:cNvSpPr>
          <p:nvPr>
            <p:ph idx="1"/>
          </p:nvPr>
        </p:nvSpPr>
        <p:spPr>
          <a:xfrm>
            <a:off x="2427890" y="1340069"/>
            <a:ext cx="9191296" cy="4856517"/>
          </a:xfrm>
        </p:spPr>
        <p:txBody>
          <a:bodyPr>
            <a:noAutofit/>
          </a:bodyPr>
          <a:lstStyle/>
          <a:p>
            <a:pPr>
              <a:lnSpc>
                <a:spcPct val="100000"/>
              </a:lnSpc>
              <a:spcBef>
                <a:spcPts val="800"/>
              </a:spcBef>
            </a:pPr>
            <a:r>
              <a:rPr lang="zh-TW" altLang="en-US" sz="3600" b="1" dirty="0" smtClean="0">
                <a:latin typeface="微軟正黑體" panose="020B0604030504040204" pitchFamily="34" charset="-120"/>
                <a:ea typeface="微軟正黑體" panose="020B0604030504040204" pitchFamily="34" charset="-120"/>
              </a:rPr>
              <a:t>有助益女性更年期的心血管健康</a:t>
            </a:r>
            <a:endParaRPr lang="en-US" altLang="zh-TW" sz="3600" b="1" dirty="0" smtClean="0">
              <a:latin typeface="微軟正黑體" panose="020B0604030504040204" pitchFamily="34" charset="-120"/>
              <a:ea typeface="微軟正黑體" panose="020B0604030504040204" pitchFamily="34" charset="-120"/>
            </a:endParaRPr>
          </a:p>
          <a:p>
            <a:pPr>
              <a:lnSpc>
                <a:spcPct val="100000"/>
              </a:lnSpc>
              <a:spcBef>
                <a:spcPts val="800"/>
              </a:spcBef>
            </a:pPr>
            <a:r>
              <a:rPr lang="zh-TW" altLang="en-US" sz="3600" b="1" dirty="0" smtClean="0">
                <a:latin typeface="微軟正黑體" panose="020B0604030504040204" pitchFamily="34" charset="-120"/>
                <a:ea typeface="微軟正黑體" panose="020B0604030504040204" pitchFamily="34" charset="-120"/>
              </a:rPr>
              <a:t>舒解更年期熱潮紅</a:t>
            </a:r>
            <a:endParaRPr lang="en-US" altLang="zh-TW" sz="3600" b="1" dirty="0" smtClean="0">
              <a:latin typeface="微軟正黑體" panose="020B0604030504040204" pitchFamily="34" charset="-120"/>
              <a:ea typeface="微軟正黑體" panose="020B0604030504040204" pitchFamily="34" charset="-120"/>
            </a:endParaRPr>
          </a:p>
          <a:p>
            <a:pPr>
              <a:lnSpc>
                <a:spcPct val="100000"/>
              </a:lnSpc>
              <a:spcBef>
                <a:spcPts val="800"/>
              </a:spcBef>
            </a:pPr>
            <a:r>
              <a:rPr lang="zh-TW" altLang="en-US" sz="3600" b="1" dirty="0" smtClean="0">
                <a:latin typeface="微軟正黑體" panose="020B0604030504040204" pitchFamily="34" charset="-120"/>
                <a:ea typeface="微軟正黑體" panose="020B0604030504040204" pitchFamily="34" charset="-120"/>
              </a:rPr>
              <a:t>有助增加骨質密度</a:t>
            </a:r>
            <a:endParaRPr lang="en-US" altLang="zh-TW" sz="3600" b="1" dirty="0" smtClean="0">
              <a:latin typeface="微軟正黑體" panose="020B0604030504040204" pitchFamily="34" charset="-120"/>
              <a:ea typeface="微軟正黑體" panose="020B0604030504040204" pitchFamily="34" charset="-120"/>
            </a:endParaRPr>
          </a:p>
          <a:p>
            <a:pPr>
              <a:lnSpc>
                <a:spcPct val="100000"/>
              </a:lnSpc>
              <a:spcBef>
                <a:spcPts val="800"/>
              </a:spcBef>
            </a:pPr>
            <a:r>
              <a:rPr kumimoji="1" lang="zh-TW" altLang="en-US" sz="3600" b="1" dirty="0" smtClean="0">
                <a:latin typeface="微軟正黑體"/>
                <a:ea typeface="微軟正黑體"/>
                <a:cs typeface="微軟正黑體"/>
              </a:rPr>
              <a:t>經前症候群</a:t>
            </a:r>
            <a:r>
              <a:rPr lang="zh-TW" altLang="en-US" sz="3600" b="1" dirty="0" smtClean="0">
                <a:latin typeface="微軟正黑體" panose="020B0604030504040204" pitchFamily="34" charset="-120"/>
                <a:ea typeface="微軟正黑體" panose="020B0604030504040204" pitchFamily="34" charset="-120"/>
              </a:rPr>
              <a:t>     </a:t>
            </a:r>
            <a:endParaRPr lang="en-US" altLang="zh-TW" sz="3600" b="1" dirty="0" smtClean="0">
              <a:latin typeface="微軟正黑體" panose="020B0604030504040204" pitchFamily="34" charset="-120"/>
              <a:ea typeface="微軟正黑體" panose="020B0604030504040204" pitchFamily="34" charset="-120"/>
            </a:endParaRPr>
          </a:p>
          <a:p>
            <a:pPr>
              <a:lnSpc>
                <a:spcPct val="100000"/>
              </a:lnSpc>
              <a:spcBef>
                <a:spcPts val="800"/>
              </a:spcBef>
            </a:pPr>
            <a:r>
              <a:rPr lang="zh-TW" altLang="en-US" sz="3600" b="1" dirty="0" smtClean="0">
                <a:latin typeface="微軟正黑體" panose="020B0604030504040204" pitchFamily="34" charset="-120"/>
                <a:ea typeface="微軟正黑體" panose="020B0604030504040204" pitchFamily="34" charset="-120"/>
              </a:rPr>
              <a:t>經期不正常   </a:t>
            </a:r>
            <a:endParaRPr lang="en-US" altLang="zh-TW" sz="3600" b="1" dirty="0" smtClean="0">
              <a:latin typeface="微軟正黑體" panose="020B0604030504040204" pitchFamily="34" charset="-120"/>
              <a:ea typeface="微軟正黑體" panose="020B0604030504040204" pitchFamily="34" charset="-120"/>
            </a:endParaRPr>
          </a:p>
          <a:p>
            <a:pPr>
              <a:lnSpc>
                <a:spcPct val="100000"/>
              </a:lnSpc>
              <a:spcBef>
                <a:spcPts val="800"/>
              </a:spcBef>
            </a:pPr>
            <a:r>
              <a:rPr lang="zh-TW" altLang="en-US" sz="3600" b="1" dirty="0" smtClean="0">
                <a:latin typeface="微軟正黑體" panose="020B0604030504040204" pitchFamily="34" charset="-120"/>
                <a:ea typeface="微軟正黑體" panose="020B0604030504040204" pitchFamily="34" charset="-120"/>
              </a:rPr>
              <a:t>平衡及調節生理機能</a:t>
            </a:r>
            <a:endParaRPr lang="en-US" altLang="zh-TW" sz="3600" b="1" dirty="0" smtClean="0">
              <a:latin typeface="微軟正黑體" panose="020B0604030504040204" pitchFamily="34" charset="-120"/>
              <a:ea typeface="微軟正黑體" panose="020B0604030504040204" pitchFamily="34" charset="-120"/>
            </a:endParaRPr>
          </a:p>
          <a:p>
            <a:pPr>
              <a:lnSpc>
                <a:spcPct val="100000"/>
              </a:lnSpc>
              <a:spcBef>
                <a:spcPts val="800"/>
              </a:spcBef>
            </a:pPr>
            <a:r>
              <a:rPr lang="zh-TW" altLang="en-US" sz="3600" b="1" dirty="0" smtClean="0">
                <a:latin typeface="微軟正黑體" panose="020B0604030504040204" pitchFamily="34" charset="-120"/>
                <a:ea typeface="微軟正黑體" panose="020B0604030504040204" pitchFamily="34" charset="-120"/>
              </a:rPr>
              <a:t>一般成年女性保健</a:t>
            </a:r>
            <a:endParaRPr lang="en-US" altLang="zh-TW" sz="3600" b="1" dirty="0" smtClean="0">
              <a:latin typeface="微軟正黑體" panose="020B0604030504040204" pitchFamily="34" charset="-120"/>
              <a:ea typeface="微軟正黑體" panose="020B0604030504040204" pitchFamily="34" charset="-120"/>
            </a:endParaRPr>
          </a:p>
          <a:p>
            <a:pPr>
              <a:lnSpc>
                <a:spcPct val="100000"/>
              </a:lnSpc>
              <a:spcBef>
                <a:spcPts val="0"/>
              </a:spcBef>
            </a:pPr>
            <a:r>
              <a:rPr lang="en-US" altLang="zh-TW" sz="1800" b="1" dirty="0" smtClean="0">
                <a:latin typeface="微軟正黑體" panose="020B0604030504040204" pitchFamily="34" charset="-120"/>
                <a:ea typeface="微軟正黑體" panose="020B0604030504040204" pitchFamily="34" charset="-120"/>
              </a:rPr>
              <a:t>https://www.endocrineweb.com/endocrinology/overview-ovaries</a:t>
            </a:r>
            <a:endParaRPr lang="zh-TW" altLang="en-US" sz="1800" b="1" dirty="0" smtClean="0">
              <a:latin typeface="微軟正黑體" panose="020B0604030504040204" pitchFamily="34" charset="-120"/>
              <a:ea typeface="微軟正黑體" panose="020B0604030504040204" pitchFamily="34" charset="-120"/>
            </a:endParaRPr>
          </a:p>
          <a:p>
            <a:endParaRPr lang="zh-TW" altLang="en-US" sz="2400" dirty="0"/>
          </a:p>
        </p:txBody>
      </p:sp>
    </p:spTree>
    <p:extLst>
      <p:ext uri="{BB962C8B-B14F-4D97-AF65-F5344CB8AC3E}">
        <p14:creationId xmlns:p14="http://schemas.microsoft.com/office/powerpoint/2010/main" val="168306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per woman in superhero costume, mom with baby, businesswoman balancing vector concept. Motherhood and career job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1" y="0"/>
            <a:ext cx="7449913" cy="778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4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24" name="Picture 4" descr="body-02">
            <a:extLst>
              <a:ext uri="{FF2B5EF4-FFF2-40B4-BE49-F238E27FC236}">
                <a16:creationId xmlns:a16="http://schemas.microsoft.com/office/drawing/2014/main" id="{14DE7E30-9FF0-4AE2-A685-7EF8476897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288" y="1485900"/>
            <a:ext cx="2716212" cy="5372100"/>
          </a:xfrm>
          <a:prstGeom prst="rect">
            <a:avLst/>
          </a:prstGeom>
          <a:noFill/>
          <a:extLst>
            <a:ext uri="{909E8E84-426E-40DD-AFC4-6F175D3DCCD1}">
              <a14:hiddenFill xmlns:a14="http://schemas.microsoft.com/office/drawing/2010/main">
                <a:solidFill>
                  <a:srgbClr val="FFFFFF"/>
                </a:solidFill>
              </a14:hiddenFill>
            </a:ext>
          </a:extLst>
        </p:spPr>
      </p:pic>
      <p:pic>
        <p:nvPicPr>
          <p:cNvPr id="1003525" name="Picture 5" descr="body-03">
            <a:extLst>
              <a:ext uri="{FF2B5EF4-FFF2-40B4-BE49-F238E27FC236}">
                <a16:creationId xmlns:a16="http://schemas.microsoft.com/office/drawing/2014/main" id="{21E007EB-CADF-42A3-8806-04B1712DF2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450" y="5734050"/>
            <a:ext cx="1327150" cy="630238"/>
          </a:xfrm>
          <a:prstGeom prst="rect">
            <a:avLst/>
          </a:prstGeom>
          <a:noFill/>
          <a:extLst>
            <a:ext uri="{909E8E84-426E-40DD-AFC4-6F175D3DCCD1}">
              <a14:hiddenFill xmlns:a14="http://schemas.microsoft.com/office/drawing/2010/main">
                <a:solidFill>
                  <a:srgbClr val="FFFFFF"/>
                </a:solidFill>
              </a14:hiddenFill>
            </a:ext>
          </a:extLst>
        </p:spPr>
      </p:pic>
      <p:pic>
        <p:nvPicPr>
          <p:cNvPr id="1003526" name="Picture 6" descr="body-04">
            <a:extLst>
              <a:ext uri="{FF2B5EF4-FFF2-40B4-BE49-F238E27FC236}">
                <a16:creationId xmlns:a16="http://schemas.microsoft.com/office/drawing/2014/main" id="{82E39447-78B1-4D03-8E2D-7BEEAC97F5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014" y="4292600"/>
            <a:ext cx="1368425" cy="1073150"/>
          </a:xfrm>
          <a:prstGeom prst="rect">
            <a:avLst/>
          </a:prstGeom>
          <a:noFill/>
          <a:extLst>
            <a:ext uri="{909E8E84-426E-40DD-AFC4-6F175D3DCCD1}">
              <a14:hiddenFill xmlns:a14="http://schemas.microsoft.com/office/drawing/2010/main">
                <a:solidFill>
                  <a:srgbClr val="FFFFFF"/>
                </a:solidFill>
              </a14:hiddenFill>
            </a:ext>
          </a:extLst>
        </p:spPr>
      </p:pic>
      <p:pic>
        <p:nvPicPr>
          <p:cNvPr id="1003527" name="Picture 7" descr="body-06">
            <a:extLst>
              <a:ext uri="{FF2B5EF4-FFF2-40B4-BE49-F238E27FC236}">
                <a16:creationId xmlns:a16="http://schemas.microsoft.com/office/drawing/2014/main" id="{F1C302A3-ECE4-4FF2-8488-A97009EF70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75" y="2781300"/>
            <a:ext cx="654050" cy="1150938"/>
          </a:xfrm>
          <a:prstGeom prst="rect">
            <a:avLst/>
          </a:prstGeom>
          <a:noFill/>
          <a:extLst>
            <a:ext uri="{909E8E84-426E-40DD-AFC4-6F175D3DCCD1}">
              <a14:hiddenFill xmlns:a14="http://schemas.microsoft.com/office/drawing/2010/main">
                <a:solidFill>
                  <a:srgbClr val="FFFFFF"/>
                </a:solidFill>
              </a14:hiddenFill>
            </a:ext>
          </a:extLst>
        </p:spPr>
      </p:pic>
      <p:pic>
        <p:nvPicPr>
          <p:cNvPr id="1003528" name="Picture 8" descr="body-07">
            <a:extLst>
              <a:ext uri="{FF2B5EF4-FFF2-40B4-BE49-F238E27FC236}">
                <a16:creationId xmlns:a16="http://schemas.microsoft.com/office/drawing/2014/main" id="{1D348D23-86FA-4781-9D6A-79505DA303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2889" y="1700214"/>
            <a:ext cx="11525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03529" name="Picture 9">
            <a:extLst>
              <a:ext uri="{FF2B5EF4-FFF2-40B4-BE49-F238E27FC236}">
                <a16:creationId xmlns:a16="http://schemas.microsoft.com/office/drawing/2014/main" id="{3AF8DCAA-7D83-4AE2-88BE-A061BD04A5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6497" y="-333292"/>
            <a:ext cx="6565901" cy="738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30" name="Freeform 10">
            <a:extLst>
              <a:ext uri="{FF2B5EF4-FFF2-40B4-BE49-F238E27FC236}">
                <a16:creationId xmlns:a16="http://schemas.microsoft.com/office/drawing/2014/main" id="{62420AF9-6E0C-4ABF-8768-FD692B4C75E9}"/>
              </a:ext>
            </a:extLst>
          </p:cNvPr>
          <p:cNvSpPr>
            <a:spLocks/>
          </p:cNvSpPr>
          <p:nvPr/>
        </p:nvSpPr>
        <p:spPr bwMode="auto">
          <a:xfrm>
            <a:off x="3719513" y="1412875"/>
            <a:ext cx="1871662" cy="647700"/>
          </a:xfrm>
          <a:custGeom>
            <a:avLst/>
            <a:gdLst>
              <a:gd name="T0" fmla="*/ 0 w 1179"/>
              <a:gd name="T1" fmla="*/ 408 h 408"/>
              <a:gd name="T2" fmla="*/ 681 w 1179"/>
              <a:gd name="T3" fmla="*/ 0 h 408"/>
              <a:gd name="T4" fmla="*/ 1179 w 1179"/>
              <a:gd name="T5" fmla="*/ 0 h 408"/>
            </a:gdLst>
            <a:ahLst/>
            <a:cxnLst>
              <a:cxn ang="0">
                <a:pos x="T0" y="T1"/>
              </a:cxn>
              <a:cxn ang="0">
                <a:pos x="T2" y="T3"/>
              </a:cxn>
              <a:cxn ang="0">
                <a:pos x="T4" y="T5"/>
              </a:cxn>
            </a:cxnLst>
            <a:rect l="0" t="0" r="r" b="b"/>
            <a:pathLst>
              <a:path w="1179" h="408">
                <a:moveTo>
                  <a:pt x="0" y="408"/>
                </a:moveTo>
                <a:lnTo>
                  <a:pt x="681" y="0"/>
                </a:lnTo>
                <a:lnTo>
                  <a:pt x="1179" y="0"/>
                </a:lnTo>
              </a:path>
            </a:pathLst>
          </a:custGeom>
          <a:noFill/>
          <a:ln w="28575" cap="sq"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003531" name="Freeform 11">
            <a:extLst>
              <a:ext uri="{FF2B5EF4-FFF2-40B4-BE49-F238E27FC236}">
                <a16:creationId xmlns:a16="http://schemas.microsoft.com/office/drawing/2014/main" id="{B85286F7-FAE9-4CB8-8237-FA585B080C24}"/>
              </a:ext>
            </a:extLst>
          </p:cNvPr>
          <p:cNvSpPr>
            <a:spLocks/>
          </p:cNvSpPr>
          <p:nvPr/>
        </p:nvSpPr>
        <p:spPr bwMode="auto">
          <a:xfrm>
            <a:off x="3792539" y="2852738"/>
            <a:ext cx="1798637" cy="3168650"/>
          </a:xfrm>
          <a:custGeom>
            <a:avLst/>
            <a:gdLst>
              <a:gd name="T0" fmla="*/ 0 w 1088"/>
              <a:gd name="T1" fmla="*/ 1996 h 1996"/>
              <a:gd name="T2" fmla="*/ 498 w 1088"/>
              <a:gd name="T3" fmla="*/ 0 h 1996"/>
              <a:gd name="T4" fmla="*/ 1088 w 1088"/>
              <a:gd name="T5" fmla="*/ 0 h 1996"/>
            </a:gdLst>
            <a:ahLst/>
            <a:cxnLst>
              <a:cxn ang="0">
                <a:pos x="T0" y="T1"/>
              </a:cxn>
              <a:cxn ang="0">
                <a:pos x="T2" y="T3"/>
              </a:cxn>
              <a:cxn ang="0">
                <a:pos x="T4" y="T5"/>
              </a:cxn>
            </a:cxnLst>
            <a:rect l="0" t="0" r="r" b="b"/>
            <a:pathLst>
              <a:path w="1088" h="1996">
                <a:moveTo>
                  <a:pt x="0" y="1996"/>
                </a:moveTo>
                <a:lnTo>
                  <a:pt x="498" y="0"/>
                </a:lnTo>
                <a:lnTo>
                  <a:pt x="1088" y="0"/>
                </a:lnTo>
              </a:path>
            </a:pathLst>
          </a:custGeom>
          <a:noFill/>
          <a:ln w="28575" cap="sq"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003533" name="Freeform 13">
            <a:extLst>
              <a:ext uri="{FF2B5EF4-FFF2-40B4-BE49-F238E27FC236}">
                <a16:creationId xmlns:a16="http://schemas.microsoft.com/office/drawing/2014/main" id="{4EB25937-84B3-4771-B804-FAEAE1D1EFFF}"/>
              </a:ext>
            </a:extLst>
          </p:cNvPr>
          <p:cNvSpPr>
            <a:spLocks/>
          </p:cNvSpPr>
          <p:nvPr/>
        </p:nvSpPr>
        <p:spPr bwMode="auto">
          <a:xfrm>
            <a:off x="3792539" y="4005264"/>
            <a:ext cx="1798637" cy="2016125"/>
          </a:xfrm>
          <a:custGeom>
            <a:avLst/>
            <a:gdLst>
              <a:gd name="T0" fmla="*/ 0 w 1088"/>
              <a:gd name="T1" fmla="*/ 1270 h 1270"/>
              <a:gd name="T2" fmla="*/ 317 w 1088"/>
              <a:gd name="T3" fmla="*/ 0 h 1270"/>
              <a:gd name="T4" fmla="*/ 1088 w 1088"/>
              <a:gd name="T5" fmla="*/ 0 h 1270"/>
            </a:gdLst>
            <a:ahLst/>
            <a:cxnLst>
              <a:cxn ang="0">
                <a:pos x="T0" y="T1"/>
              </a:cxn>
              <a:cxn ang="0">
                <a:pos x="T2" y="T3"/>
              </a:cxn>
              <a:cxn ang="0">
                <a:pos x="T4" y="T5"/>
              </a:cxn>
            </a:cxnLst>
            <a:rect l="0" t="0" r="r" b="b"/>
            <a:pathLst>
              <a:path w="1088" h="1270">
                <a:moveTo>
                  <a:pt x="0" y="1270"/>
                </a:moveTo>
                <a:lnTo>
                  <a:pt x="317" y="0"/>
                </a:lnTo>
                <a:lnTo>
                  <a:pt x="1088" y="0"/>
                </a:lnTo>
              </a:path>
            </a:pathLst>
          </a:custGeom>
          <a:noFill/>
          <a:ln w="28575" cap="sq"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003534" name="Freeform 14">
            <a:extLst>
              <a:ext uri="{FF2B5EF4-FFF2-40B4-BE49-F238E27FC236}">
                <a16:creationId xmlns:a16="http://schemas.microsoft.com/office/drawing/2014/main" id="{4FA96B42-B504-4687-B363-C554475C2B61}"/>
              </a:ext>
            </a:extLst>
          </p:cNvPr>
          <p:cNvSpPr>
            <a:spLocks/>
          </p:cNvSpPr>
          <p:nvPr/>
        </p:nvSpPr>
        <p:spPr bwMode="auto">
          <a:xfrm>
            <a:off x="3432175" y="5445126"/>
            <a:ext cx="2159000" cy="504825"/>
          </a:xfrm>
          <a:custGeom>
            <a:avLst/>
            <a:gdLst>
              <a:gd name="T0" fmla="*/ 0 w 1360"/>
              <a:gd name="T1" fmla="*/ 318 h 318"/>
              <a:gd name="T2" fmla="*/ 589 w 1360"/>
              <a:gd name="T3" fmla="*/ 0 h 318"/>
              <a:gd name="T4" fmla="*/ 1360 w 1360"/>
              <a:gd name="T5" fmla="*/ 0 h 318"/>
            </a:gdLst>
            <a:ahLst/>
            <a:cxnLst>
              <a:cxn ang="0">
                <a:pos x="T0" y="T1"/>
              </a:cxn>
              <a:cxn ang="0">
                <a:pos x="T2" y="T3"/>
              </a:cxn>
              <a:cxn ang="0">
                <a:pos x="T4" y="T5"/>
              </a:cxn>
            </a:cxnLst>
            <a:rect l="0" t="0" r="r" b="b"/>
            <a:pathLst>
              <a:path w="1360" h="318">
                <a:moveTo>
                  <a:pt x="0" y="318"/>
                </a:moveTo>
                <a:lnTo>
                  <a:pt x="589" y="0"/>
                </a:lnTo>
                <a:lnTo>
                  <a:pt x="1360" y="0"/>
                </a:lnTo>
              </a:path>
            </a:pathLst>
          </a:custGeom>
          <a:noFill/>
          <a:ln w="28575" cap="sq"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003536" name="Freeform 16">
            <a:extLst>
              <a:ext uri="{FF2B5EF4-FFF2-40B4-BE49-F238E27FC236}">
                <a16:creationId xmlns:a16="http://schemas.microsoft.com/office/drawing/2014/main" id="{6979C811-C853-4641-9AFB-7DD034F0D8E7}"/>
              </a:ext>
            </a:extLst>
          </p:cNvPr>
          <p:cNvSpPr>
            <a:spLocks/>
          </p:cNvSpPr>
          <p:nvPr/>
        </p:nvSpPr>
        <p:spPr bwMode="auto">
          <a:xfrm>
            <a:off x="8256589" y="836613"/>
            <a:ext cx="3175" cy="5256212"/>
          </a:xfrm>
          <a:custGeom>
            <a:avLst/>
            <a:gdLst>
              <a:gd name="T0" fmla="*/ 0 w 2"/>
              <a:gd name="T1" fmla="*/ 0 h 3311"/>
              <a:gd name="T2" fmla="*/ 2 w 2"/>
              <a:gd name="T3" fmla="*/ 1374 h 3311"/>
              <a:gd name="T4" fmla="*/ 0 w 2"/>
              <a:gd name="T5" fmla="*/ 3311 h 3311"/>
            </a:gdLst>
            <a:ahLst/>
            <a:cxnLst>
              <a:cxn ang="0">
                <a:pos x="T0" y="T1"/>
              </a:cxn>
              <a:cxn ang="0">
                <a:pos x="T2" y="T3"/>
              </a:cxn>
              <a:cxn ang="0">
                <a:pos x="T4" y="T5"/>
              </a:cxn>
            </a:cxnLst>
            <a:rect l="0" t="0" r="r" b="b"/>
            <a:pathLst>
              <a:path w="2" h="3311">
                <a:moveTo>
                  <a:pt x="0" y="0"/>
                </a:moveTo>
                <a:cubicBezTo>
                  <a:pt x="2" y="1150"/>
                  <a:pt x="2" y="692"/>
                  <a:pt x="2" y="1374"/>
                </a:cubicBezTo>
                <a:lnTo>
                  <a:pt x="0" y="3311"/>
                </a:lnTo>
              </a:path>
            </a:pathLst>
          </a:custGeom>
          <a:noFill/>
          <a:ln w="12700" cap="flat" cmpd="sng">
            <a:solidFill>
              <a:schemeClr val="bg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 name="矩形 1"/>
          <p:cNvSpPr/>
          <p:nvPr/>
        </p:nvSpPr>
        <p:spPr>
          <a:xfrm>
            <a:off x="6007889" y="138113"/>
            <a:ext cx="3174208" cy="183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濾泡刺激素與黃體刺激素</a:t>
            </a:r>
            <a:r>
              <a:rPr lang="en-US" altLang="zh-TW" sz="1600" b="1" dirty="0">
                <a:solidFill>
                  <a:schemeClr val="accent6">
                    <a:lumMod val="75000"/>
                  </a:schemeClr>
                </a:solidFill>
                <a:latin typeface="微軟正黑體" panose="020B0604030504040204" pitchFamily="34" charset="-120"/>
                <a:ea typeface="微軟正黑體" panose="020B0604030504040204" pitchFamily="34" charset="-120"/>
              </a:rPr>
              <a:t>LH/FSH</a:t>
            </a:r>
            <a:endParaRPr lang="zh-TW" altLang="en-US" sz="16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012651" y="1709757"/>
            <a:ext cx="3226599" cy="1762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雌酮與雌二醇 </a:t>
            </a:r>
            <a:r>
              <a:rPr lang="en-US" altLang="zh-TW" sz="1600" b="1" dirty="0" err="1">
                <a:solidFill>
                  <a:schemeClr val="accent6">
                    <a:lumMod val="75000"/>
                  </a:schemeClr>
                </a:solidFill>
                <a:latin typeface="微軟正黑體" panose="020B0604030504040204" pitchFamily="34" charset="-120"/>
                <a:ea typeface="微軟正黑體" panose="020B0604030504040204" pitchFamily="34" charset="-120"/>
              </a:rPr>
              <a:t>Estrone</a:t>
            </a:r>
            <a:r>
              <a:rPr lang="en-US" altLang="zh-TW" sz="1600" b="1" dirty="0">
                <a:solidFill>
                  <a:schemeClr val="accent6">
                    <a:lumMod val="75000"/>
                  </a:schemeClr>
                </a:solidFill>
                <a:latin typeface="微軟正黑體" panose="020B0604030504040204" pitchFamily="34" charset="-120"/>
                <a:ea typeface="微軟正黑體" panose="020B0604030504040204" pitchFamily="34" charset="-120"/>
              </a:rPr>
              <a:t>/ Estradiol</a:t>
            </a:r>
            <a:endParaRPr lang="zh-TW" altLang="en-US" sz="16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6041227" y="3265091"/>
            <a:ext cx="3174208" cy="199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黃體酮 </a:t>
            </a:r>
            <a:r>
              <a:rPr lang="en-US" altLang="zh-TW" sz="1600" b="1" dirty="0">
                <a:solidFill>
                  <a:schemeClr val="accent6">
                    <a:lumMod val="75000"/>
                  </a:schemeClr>
                </a:solidFill>
                <a:latin typeface="微軟正黑體" panose="020B0604030504040204" pitchFamily="34" charset="-120"/>
                <a:ea typeface="微軟正黑體" panose="020B0604030504040204" pitchFamily="34" charset="-120"/>
              </a:rPr>
              <a:t>Progesterone</a:t>
            </a:r>
            <a:endParaRPr lang="zh-TW" altLang="en-US" sz="16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6512705" y="4745833"/>
            <a:ext cx="664378" cy="183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rPr>
              <a:t>濾泡期</a:t>
            </a:r>
          </a:p>
        </p:txBody>
      </p:sp>
      <p:sp>
        <p:nvSpPr>
          <p:cNvPr id="17" name="矩形 16"/>
          <p:cNvSpPr/>
          <p:nvPr/>
        </p:nvSpPr>
        <p:spPr>
          <a:xfrm>
            <a:off x="7520769" y="4743450"/>
            <a:ext cx="651681" cy="183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rPr>
              <a:t>排卵期</a:t>
            </a:r>
          </a:p>
        </p:txBody>
      </p:sp>
      <p:sp>
        <p:nvSpPr>
          <p:cNvPr id="18" name="矩形 17"/>
          <p:cNvSpPr/>
          <p:nvPr/>
        </p:nvSpPr>
        <p:spPr>
          <a:xfrm>
            <a:off x="8574880" y="4738690"/>
            <a:ext cx="664370" cy="183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rPr>
              <a:t>黃體期</a:t>
            </a:r>
          </a:p>
        </p:txBody>
      </p:sp>
      <p:sp>
        <p:nvSpPr>
          <p:cNvPr id="19" name="矩形 18"/>
          <p:cNvSpPr/>
          <p:nvPr/>
        </p:nvSpPr>
        <p:spPr>
          <a:xfrm>
            <a:off x="9951242" y="4719638"/>
            <a:ext cx="502448" cy="183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rPr>
              <a:t>停經</a:t>
            </a:r>
          </a:p>
        </p:txBody>
      </p:sp>
    </p:spTree>
    <p:extLst>
      <p:ext uri="{BB962C8B-B14F-4D97-AF65-F5344CB8AC3E}">
        <p14:creationId xmlns:p14="http://schemas.microsoft.com/office/powerpoint/2010/main" val="121647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03530"/>
                                        </p:tgtEl>
                                        <p:attrNameLst>
                                          <p:attrName>style.visibility</p:attrName>
                                        </p:attrNameLst>
                                      </p:cBhvr>
                                      <p:to>
                                        <p:strVal val="visible"/>
                                      </p:to>
                                    </p:set>
                                    <p:animEffect transition="in" filter="wipe(left)">
                                      <p:cBhvr>
                                        <p:cTn id="7" dur="500"/>
                                        <p:tgtEl>
                                          <p:spTgt spid="1003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03531"/>
                                        </p:tgtEl>
                                        <p:attrNameLst>
                                          <p:attrName>style.visibility</p:attrName>
                                        </p:attrNameLst>
                                      </p:cBhvr>
                                      <p:to>
                                        <p:strVal val="visible"/>
                                      </p:to>
                                    </p:set>
                                    <p:animEffect transition="in" filter="wipe(left)">
                                      <p:cBhvr>
                                        <p:cTn id="12" dur="500"/>
                                        <p:tgtEl>
                                          <p:spTgt spid="1003531"/>
                                        </p:tgtEl>
                                      </p:cBhvr>
                                    </p:animEffect>
                                  </p:childTnLst>
                                </p:cTn>
                              </p:par>
                              <p:par>
                                <p:cTn id="13" presetID="22" presetClass="entr" presetSubtype="8" fill="hold" nodeType="withEffect">
                                  <p:stCondLst>
                                    <p:cond delay="0"/>
                                  </p:stCondLst>
                                  <p:childTnLst>
                                    <p:set>
                                      <p:cBhvr>
                                        <p:cTn id="14" dur="1" fill="hold">
                                          <p:stCondLst>
                                            <p:cond delay="0"/>
                                          </p:stCondLst>
                                        </p:cTn>
                                        <p:tgtEl>
                                          <p:spTgt spid="1003533"/>
                                        </p:tgtEl>
                                        <p:attrNameLst>
                                          <p:attrName>style.visibility</p:attrName>
                                        </p:attrNameLst>
                                      </p:cBhvr>
                                      <p:to>
                                        <p:strVal val="visible"/>
                                      </p:to>
                                    </p:set>
                                    <p:animEffect transition="in" filter="wipe(left)">
                                      <p:cBhvr>
                                        <p:cTn id="15" dur="500"/>
                                        <p:tgtEl>
                                          <p:spTgt spid="10035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003534"/>
                                        </p:tgtEl>
                                        <p:attrNameLst>
                                          <p:attrName>style.visibility</p:attrName>
                                        </p:attrNameLst>
                                      </p:cBhvr>
                                      <p:to>
                                        <p:strVal val="visible"/>
                                      </p:to>
                                    </p:set>
                                    <p:animEffect transition="in" filter="wipe(left)">
                                      <p:cBhvr>
                                        <p:cTn id="20" dur="500"/>
                                        <p:tgtEl>
                                          <p:spTgt spid="100353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003536"/>
                                        </p:tgtEl>
                                        <p:attrNameLst>
                                          <p:attrName>style.visibility</p:attrName>
                                        </p:attrNameLst>
                                      </p:cBhvr>
                                      <p:to>
                                        <p:strVal val="visible"/>
                                      </p:to>
                                    </p:set>
                                    <p:animEffect transition="in" filter="wipe(up)">
                                      <p:cBhvr>
                                        <p:cTn id="25" dur="1000"/>
                                        <p:tgtEl>
                                          <p:spTgt spid="1003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5D2145-2781-4F52-A689-DEAD5764F4F6}"/>
              </a:ext>
            </a:extLst>
          </p:cNvPr>
          <p:cNvSpPr>
            <a:spLocks noGrp="1"/>
          </p:cNvSpPr>
          <p:nvPr>
            <p:ph type="title"/>
          </p:nvPr>
        </p:nvSpPr>
        <p:spPr>
          <a:xfrm>
            <a:off x="1661886" y="517630"/>
            <a:ext cx="8610600" cy="1293028"/>
          </a:xfrm>
        </p:spPr>
        <p:txBody>
          <a:bodyPr>
            <a:normAutofit/>
          </a:bodyPr>
          <a:lstStyle/>
          <a:p>
            <a:pPr algn="ctr"/>
            <a:r>
              <a:rPr kumimoji="1" lang="zh-TW" altLang="en-US" sz="4400" b="1" dirty="0">
                <a:solidFill>
                  <a:srgbClr val="FFFF00"/>
                </a:solidFill>
                <a:latin typeface="微軟正黑體"/>
                <a:ea typeface="微軟正黑體"/>
                <a:cs typeface="微軟正黑體"/>
              </a:rPr>
              <a:t>經前症候群</a:t>
            </a:r>
            <a:endParaRPr lang="zh-TW" altLang="en-US" sz="4400" dirty="0">
              <a:solidFill>
                <a:srgbClr val="FFFF00"/>
              </a:solidFill>
            </a:endParaRPr>
          </a:p>
        </p:txBody>
      </p:sp>
      <p:sp>
        <p:nvSpPr>
          <p:cNvPr id="3" name="內容版面配置區 2">
            <a:extLst>
              <a:ext uri="{FF2B5EF4-FFF2-40B4-BE49-F238E27FC236}">
                <a16:creationId xmlns:a16="http://schemas.microsoft.com/office/drawing/2014/main" id="{2C442319-0A8E-4ED3-9097-36D69A05ABDC}"/>
              </a:ext>
            </a:extLst>
          </p:cNvPr>
          <p:cNvSpPr>
            <a:spLocks noGrp="1"/>
          </p:cNvSpPr>
          <p:nvPr>
            <p:ph idx="1"/>
          </p:nvPr>
        </p:nvSpPr>
        <p:spPr>
          <a:xfrm>
            <a:off x="685800" y="2296158"/>
            <a:ext cx="10820400" cy="4024125"/>
          </a:xfrm>
        </p:spPr>
        <p:txBody>
          <a:bodyPr>
            <a:normAutofit/>
          </a:bodyPr>
          <a:lstStyle/>
          <a:p>
            <a:pPr fontAlgn="base">
              <a:lnSpc>
                <a:spcPct val="100000"/>
              </a:lnSpc>
            </a:pPr>
            <a:r>
              <a:rPr lang="zh-TW" altLang="en-US" sz="3600" dirty="0">
                <a:latin typeface="微軟正黑體" panose="020B0604030504040204" pitchFamily="34" charset="-120"/>
                <a:ea typeface="微軟正黑體" panose="020B0604030504040204" pitchFamily="34" charset="-120"/>
              </a:rPr>
              <a:t>在月經週期的黃體期，也就是在月經來潮前二週內開始，在月經來潮後症狀便會消失。</a:t>
            </a:r>
            <a:endParaRPr lang="en-US" altLang="zh-TW" sz="3600" dirty="0">
              <a:latin typeface="微軟正黑體" panose="020B0604030504040204" pitchFamily="34" charset="-120"/>
              <a:ea typeface="微軟正黑體" panose="020B0604030504040204" pitchFamily="34" charset="-120"/>
            </a:endParaRPr>
          </a:p>
          <a:p>
            <a:pPr fontAlgn="base">
              <a:lnSpc>
                <a:spcPct val="100000"/>
              </a:lnSpc>
            </a:pPr>
            <a:r>
              <a:rPr lang="zh-TW" altLang="en-US" sz="3600" b="1" dirty="0">
                <a:latin typeface="微軟正黑體" panose="020B0604030504040204" pitchFamily="34" charset="-120"/>
                <a:ea typeface="微軟正黑體" panose="020B0604030504040204" pitchFamily="34" charset="-120"/>
              </a:rPr>
              <a:t>常見生理症狀：腹脹、身體疼痛、乳房脹痛、疲勞、頭痛、水腫、長痘、體重增加；</a:t>
            </a:r>
          </a:p>
          <a:p>
            <a:pPr fontAlgn="base">
              <a:lnSpc>
                <a:spcPct val="100000"/>
              </a:lnSpc>
            </a:pPr>
            <a:r>
              <a:rPr lang="zh-TW" altLang="en-US" sz="3600" b="1" dirty="0">
                <a:latin typeface="微軟正黑體" panose="020B0604030504040204" pitchFamily="34" charset="-120"/>
                <a:ea typeface="微軟正黑體" panose="020B0604030504040204" pitchFamily="34" charset="-120"/>
              </a:rPr>
              <a:t>常見心理症狀：易怒、焦慮、食慾增加、注意力下降、憂鬱、情緒不穩、睡眠品質下降、失眠。</a:t>
            </a:r>
          </a:p>
        </p:txBody>
      </p:sp>
    </p:spTree>
    <p:extLst>
      <p:ext uri="{BB962C8B-B14F-4D97-AF65-F5344CB8AC3E}">
        <p14:creationId xmlns:p14="http://schemas.microsoft.com/office/powerpoint/2010/main" val="299062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5D2145-2781-4F52-A689-DEAD5764F4F6}"/>
              </a:ext>
            </a:extLst>
          </p:cNvPr>
          <p:cNvSpPr>
            <a:spLocks noGrp="1"/>
          </p:cNvSpPr>
          <p:nvPr>
            <p:ph type="title"/>
          </p:nvPr>
        </p:nvSpPr>
        <p:spPr>
          <a:xfrm>
            <a:off x="1894103" y="101222"/>
            <a:ext cx="8610600" cy="1293028"/>
          </a:xfrm>
        </p:spPr>
        <p:txBody>
          <a:bodyPr>
            <a:normAutofit/>
          </a:bodyPr>
          <a:lstStyle/>
          <a:p>
            <a:pPr algn="ctr"/>
            <a:r>
              <a:rPr kumimoji="1" lang="zh-TW" altLang="en-US" sz="4400" b="1" dirty="0">
                <a:solidFill>
                  <a:srgbClr val="FFFF00"/>
                </a:solidFill>
                <a:latin typeface="微軟正黑體"/>
                <a:ea typeface="微軟正黑體"/>
                <a:cs typeface="微軟正黑體"/>
              </a:rPr>
              <a:t>經前症候群</a:t>
            </a:r>
            <a:endParaRPr lang="zh-TW" altLang="en-US" sz="4400" dirty="0">
              <a:solidFill>
                <a:srgbClr val="FFFF00"/>
              </a:solidFill>
            </a:endParaRPr>
          </a:p>
        </p:txBody>
      </p:sp>
      <p:sp>
        <p:nvSpPr>
          <p:cNvPr id="3" name="內容版面配置區 2">
            <a:extLst>
              <a:ext uri="{FF2B5EF4-FFF2-40B4-BE49-F238E27FC236}">
                <a16:creationId xmlns:a16="http://schemas.microsoft.com/office/drawing/2014/main" id="{2C442319-0A8E-4ED3-9097-36D69A05ABDC}"/>
              </a:ext>
            </a:extLst>
          </p:cNvPr>
          <p:cNvSpPr>
            <a:spLocks noGrp="1"/>
          </p:cNvSpPr>
          <p:nvPr>
            <p:ph idx="1"/>
          </p:nvPr>
        </p:nvSpPr>
        <p:spPr>
          <a:xfrm>
            <a:off x="441434" y="1545027"/>
            <a:ext cx="11366938" cy="5376041"/>
          </a:xfrm>
        </p:spPr>
        <p:txBody>
          <a:bodyPr>
            <a:noAutofit/>
          </a:bodyPr>
          <a:lstStyle/>
          <a:p>
            <a:pPr fontAlgn="base">
              <a:lnSpc>
                <a:spcPct val="100000"/>
              </a:lnSpc>
            </a:pPr>
            <a:r>
              <a:rPr lang="zh-TW" altLang="en-US" sz="3600" b="1" dirty="0">
                <a:latin typeface="微軟正黑體" panose="020B0604030504040204" pitchFamily="34" charset="-120"/>
                <a:ea typeface="微軟正黑體" panose="020B0604030504040204" pitchFamily="34" charset="-120"/>
              </a:rPr>
              <a:t>常見生理症狀：腹脹、身體疼痛、乳房脹痛、疲勞、頭痛、水腫、長痘、體重增加；</a:t>
            </a:r>
          </a:p>
          <a:p>
            <a:pPr fontAlgn="base">
              <a:lnSpc>
                <a:spcPct val="100000"/>
              </a:lnSpc>
            </a:pPr>
            <a:r>
              <a:rPr lang="zh-TW" altLang="en-US" sz="3600" b="1" dirty="0">
                <a:latin typeface="微軟正黑體" panose="020B0604030504040204" pitchFamily="34" charset="-120"/>
                <a:ea typeface="微軟正黑體" panose="020B0604030504040204" pitchFamily="34" charset="-120"/>
              </a:rPr>
              <a:t>常見心理症狀：易怒、焦慮、食慾增加、注意力下降、憂鬱、情緒不穩、睡眠品質下降、失眠。</a:t>
            </a:r>
            <a:endParaRPr lang="en-US" altLang="zh-TW" sz="3600" b="1" dirty="0">
              <a:latin typeface="微軟正黑體" panose="020B0604030504040204" pitchFamily="34" charset="-120"/>
              <a:ea typeface="微軟正黑體" panose="020B0604030504040204" pitchFamily="34" charset="-120"/>
            </a:endParaRPr>
          </a:p>
          <a:p>
            <a:pPr fontAlgn="base">
              <a:lnSpc>
                <a:spcPct val="100000"/>
              </a:lnSpc>
            </a:pPr>
            <a:r>
              <a:rPr lang="zh-TW" altLang="en-US" sz="3600" dirty="0" smtClean="0">
                <a:latin typeface="微軟正黑體" panose="020B0604030504040204" pitchFamily="34" charset="-120"/>
                <a:ea typeface="微軟正黑體" panose="020B0604030504040204" pitchFamily="34" charset="-120"/>
              </a:rPr>
              <a:t>這些</a:t>
            </a:r>
            <a:r>
              <a:rPr lang="zh-TW" altLang="en-US" sz="3600" dirty="0">
                <a:latin typeface="微軟正黑體" panose="020B0604030504040204" pitchFamily="34" charset="-120"/>
                <a:ea typeface="微軟正黑體" panose="020B0604030504040204" pitchFamily="34" charset="-120"/>
              </a:rPr>
              <a:t>症狀在</a:t>
            </a:r>
            <a:r>
              <a:rPr lang="en-US" altLang="zh-TW" sz="3600" dirty="0">
                <a:latin typeface="微軟正黑體" panose="020B0604030504040204" pitchFamily="34" charset="-120"/>
                <a:ea typeface="微軟正黑體" panose="020B0604030504040204" pitchFamily="34" charset="-120"/>
              </a:rPr>
              <a:t>25~35</a:t>
            </a:r>
            <a:r>
              <a:rPr lang="zh-TW" altLang="en-US" sz="3600" dirty="0">
                <a:latin typeface="微軟正黑體" panose="020B0604030504040204" pitchFamily="34" charset="-120"/>
                <a:ea typeface="微軟正黑體" panose="020B0604030504040204" pitchFamily="34" charset="-120"/>
              </a:rPr>
              <a:t>歲的婦女開始發生，超過</a:t>
            </a:r>
            <a:r>
              <a:rPr lang="en-US" altLang="zh-TW" sz="3600" dirty="0">
                <a:latin typeface="微軟正黑體" panose="020B0604030504040204" pitchFamily="34" charset="-120"/>
                <a:ea typeface="微軟正黑體" panose="020B0604030504040204" pitchFamily="34" charset="-120"/>
              </a:rPr>
              <a:t>85</a:t>
            </a:r>
            <a:r>
              <a:rPr lang="zh-TW" altLang="en-US" sz="3600" dirty="0">
                <a:latin typeface="微軟正黑體" panose="020B0604030504040204" pitchFamily="34" charset="-120"/>
                <a:ea typeface="微軟正黑體" panose="020B0604030504040204" pitchFamily="34" charset="-120"/>
              </a:rPr>
              <a:t>％的婦女至少有一個以上的症狀，約有</a:t>
            </a:r>
            <a:r>
              <a:rPr lang="en-US" altLang="zh-TW" sz="3600" dirty="0">
                <a:latin typeface="微軟正黑體" panose="020B0604030504040204" pitchFamily="34" charset="-120"/>
                <a:ea typeface="微軟正黑體" panose="020B0604030504040204" pitchFamily="34" charset="-120"/>
              </a:rPr>
              <a:t>2~10</a:t>
            </a:r>
            <a:r>
              <a:rPr lang="zh-TW" altLang="en-US" sz="3600" dirty="0">
                <a:latin typeface="微軟正黑體" panose="020B0604030504040204" pitchFamily="34" charset="-120"/>
                <a:ea typeface="微軟正黑體" panose="020B0604030504040204" pitchFamily="34" charset="-120"/>
              </a:rPr>
              <a:t>％的婦女會因而影響到日常生活或工作。</a:t>
            </a:r>
            <a:endParaRPr lang="en-US" altLang="zh-TW" sz="3600" dirty="0">
              <a:latin typeface="微軟正黑體" panose="020B0604030504040204" pitchFamily="34" charset="-120"/>
              <a:ea typeface="微軟正黑體" panose="020B0604030504040204" pitchFamily="34" charset="-120"/>
            </a:endParaRPr>
          </a:p>
          <a:p>
            <a:pPr fontAlgn="base">
              <a:lnSpc>
                <a:spcPct val="100000"/>
              </a:lnSpc>
            </a:pPr>
            <a:r>
              <a:rPr lang="en-US" altLang="zh-TW" sz="1600" dirty="0">
                <a:latin typeface="微軟正黑體" panose="020B0604030504040204" pitchFamily="34" charset="-120"/>
                <a:ea typeface="微軟正黑體" panose="020B0604030504040204" pitchFamily="34" charset="-120"/>
              </a:rPr>
              <a:t>Amy Scholten, MPH. </a:t>
            </a:r>
            <a:r>
              <a:rPr lang="en-US" altLang="zh-TW" sz="1600" dirty="0">
                <a:latin typeface="微軟正黑體" panose="020B0604030504040204" pitchFamily="34" charset="-120"/>
                <a:ea typeface="微軟正黑體" panose="020B0604030504040204" pitchFamily="34" charset="-120"/>
                <a:hlinkClick r:id="rId3"/>
              </a:rPr>
              <a:t>What are the risk factors for premenstrual syndrome?</a:t>
            </a:r>
            <a:r>
              <a:rPr lang="en-US" altLang="zh-TW" sz="1600" dirty="0">
                <a:latin typeface="微軟正黑體" panose="020B0604030504040204" pitchFamily="34" charset="-120"/>
                <a:ea typeface="微軟正黑體" panose="020B0604030504040204" pitchFamily="34" charset="-120"/>
              </a:rPr>
              <a:t>. Premenstrual Syndrome (PMS). Harvard Medical school. [2008-01-10].</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4162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88686" y="6487898"/>
            <a:ext cx="12482286" cy="3846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A7CEAD59-DD07-4D63-9238-24F1E4DA2561}"/>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FBC26E07-3A7A-4AD4-A27B-A724FBB3B963}"/>
              </a:ext>
            </a:extLst>
          </p:cNvPr>
          <p:cNvPicPr>
            <a:picLocks noGrp="1" noChangeAspect="1"/>
          </p:cNvPicPr>
          <p:nvPr>
            <p:ph idx="1"/>
          </p:nvPr>
        </p:nvPicPr>
        <p:blipFill>
          <a:blip r:embed="rId2"/>
          <a:stretch>
            <a:fillRect/>
          </a:stretch>
        </p:blipFill>
        <p:spPr>
          <a:xfrm>
            <a:off x="-186695" y="-298865"/>
            <a:ext cx="12407723" cy="7152688"/>
          </a:xfrm>
          <a:prstGeom prst="rect">
            <a:avLst/>
          </a:prstGeom>
        </p:spPr>
      </p:pic>
      <p:grpSp>
        <p:nvGrpSpPr>
          <p:cNvPr id="15" name="群組 14"/>
          <p:cNvGrpSpPr/>
          <p:nvPr/>
        </p:nvGrpSpPr>
        <p:grpSpPr>
          <a:xfrm>
            <a:off x="762003" y="609594"/>
            <a:ext cx="10682514" cy="5355767"/>
            <a:chOff x="725714" y="653148"/>
            <a:chExt cx="10682514" cy="5355767"/>
          </a:xfrm>
        </p:grpSpPr>
        <p:sp>
          <p:nvSpPr>
            <p:cNvPr id="3" name="矩形 2"/>
            <p:cNvSpPr/>
            <p:nvPr/>
          </p:nvSpPr>
          <p:spPr>
            <a:xfrm>
              <a:off x="725714" y="1204685"/>
              <a:ext cx="2264229" cy="1306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月經失調</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月經前症候群</a:t>
              </a:r>
              <a:r>
                <a:rPr lang="en-US" altLang="zh-TW" dirty="0">
                  <a:solidFill>
                    <a:schemeClr val="bg1"/>
                  </a:solidFill>
                  <a:latin typeface="微軟正黑體" panose="020B0604030504040204" pitchFamily="34" charset="-120"/>
                  <a:ea typeface="微軟正黑體" panose="020B0604030504040204" pitchFamily="34" charset="-120"/>
                </a:rPr>
                <a:t>(PMS)</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性病</a:t>
              </a:r>
              <a:r>
                <a:rPr lang="en-US" altLang="zh-TW" dirty="0">
                  <a:solidFill>
                    <a:schemeClr val="bg1"/>
                  </a:solidFill>
                  <a:latin typeface="微軟正黑體" panose="020B0604030504040204" pitchFamily="34" charset="-120"/>
                  <a:ea typeface="微軟正黑體" panose="020B0604030504040204" pitchFamily="34" charset="-120"/>
                </a:rPr>
                <a:t>(STD)</a:t>
              </a:r>
              <a:r>
                <a:rPr lang="zh-TW" altLang="en-US" dirty="0">
                  <a:solidFill>
                    <a:schemeClr val="bg1"/>
                  </a:solidFill>
                  <a:latin typeface="微軟正黑體" panose="020B0604030504040204" pitchFamily="34" charset="-120"/>
                  <a:ea typeface="微軟正黑體" panose="020B0604030504040204" pitchFamily="34" charset="-120"/>
                </a:rPr>
                <a:t>、避孕</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減肥</a:t>
              </a:r>
            </a:p>
          </p:txBody>
        </p:sp>
        <p:sp>
          <p:nvSpPr>
            <p:cNvPr id="5" name="矩形 4"/>
            <p:cNvSpPr/>
            <p:nvPr/>
          </p:nvSpPr>
          <p:spPr>
            <a:xfrm>
              <a:off x="3461660" y="1277255"/>
              <a:ext cx="1705429" cy="1306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懷孕、生產</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不孕症</a:t>
              </a:r>
              <a:endParaRPr lang="en-US" altLang="zh-TW"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異常出血</a:t>
              </a:r>
              <a:endParaRPr lang="en-US" altLang="zh-TW"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子宮內膜症</a:t>
              </a:r>
            </a:p>
          </p:txBody>
        </p:sp>
        <p:sp>
          <p:nvSpPr>
            <p:cNvPr id="6" name="矩形 5"/>
            <p:cNvSpPr/>
            <p:nvPr/>
          </p:nvSpPr>
          <p:spPr>
            <a:xfrm>
              <a:off x="5029204" y="1291768"/>
              <a:ext cx="1444171" cy="1306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子宮肌瘤</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子宮肌癌</a:t>
              </a:r>
              <a:endParaRPr lang="en-US" altLang="zh-TW"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卵巢癌</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乳癌</a:t>
              </a:r>
            </a:p>
          </p:txBody>
        </p:sp>
        <p:sp>
          <p:nvSpPr>
            <p:cNvPr id="7" name="矩形 6"/>
            <p:cNvSpPr/>
            <p:nvPr/>
          </p:nvSpPr>
          <p:spPr>
            <a:xfrm>
              <a:off x="7053943" y="653148"/>
              <a:ext cx="4354285" cy="1995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更年期障礙</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肩頸僵硬痛、上火、不明原因的身體不適、憂鬱、焦躁、手腳冰冷、腰痛等</a:t>
              </a:r>
              <a:r>
                <a:rPr lang="en-US" altLang="zh-TW" dirty="0">
                  <a:solidFill>
                    <a:schemeClr val="bg1"/>
                  </a:solidFill>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尿失禁*文明病</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子宮內膜痛*骨質疏鬆</a:t>
              </a:r>
            </a:p>
            <a:p>
              <a:pPr marL="285750" indent="-285750">
                <a:buFont typeface="Arial" panose="020B0604020202020204" pitchFamily="34" charset="0"/>
                <a:buChar char="•"/>
              </a:pPr>
              <a:r>
                <a:rPr lang="zh-TW" altLang="en-US" dirty="0">
                  <a:solidFill>
                    <a:schemeClr val="bg1"/>
                  </a:solidFill>
                  <a:latin typeface="微軟正黑體" panose="020B0604030504040204" pitchFamily="34" charset="-120"/>
                  <a:ea typeface="微軟正黑體" panose="020B0604030504040204" pitchFamily="34" charset="-120"/>
                </a:rPr>
                <a:t>性交疼痛、性交後出血</a:t>
              </a:r>
            </a:p>
          </p:txBody>
        </p:sp>
        <p:sp>
          <p:nvSpPr>
            <p:cNvPr id="8" name="矩形 7"/>
            <p:cNvSpPr/>
            <p:nvPr/>
          </p:nvSpPr>
          <p:spPr>
            <a:xfrm>
              <a:off x="1770744" y="5529943"/>
              <a:ext cx="1074057" cy="4789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思春期</a:t>
              </a:r>
            </a:p>
          </p:txBody>
        </p:sp>
        <p:sp>
          <p:nvSpPr>
            <p:cNvPr id="9" name="矩形 8"/>
            <p:cNvSpPr/>
            <p:nvPr/>
          </p:nvSpPr>
          <p:spPr>
            <a:xfrm>
              <a:off x="2989943" y="5529943"/>
              <a:ext cx="3686628" cy="4789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成熟期</a:t>
              </a:r>
            </a:p>
          </p:txBody>
        </p:sp>
        <p:sp>
          <p:nvSpPr>
            <p:cNvPr id="10" name="矩形 9"/>
            <p:cNvSpPr/>
            <p:nvPr/>
          </p:nvSpPr>
          <p:spPr>
            <a:xfrm>
              <a:off x="6828973" y="5529943"/>
              <a:ext cx="1748971" cy="4789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更年期</a:t>
              </a:r>
            </a:p>
          </p:txBody>
        </p:sp>
        <p:sp>
          <p:nvSpPr>
            <p:cNvPr id="11" name="矩形 10"/>
            <p:cNvSpPr/>
            <p:nvPr/>
          </p:nvSpPr>
          <p:spPr>
            <a:xfrm>
              <a:off x="8752112" y="5529943"/>
              <a:ext cx="2090060" cy="4789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高齡期</a:t>
              </a:r>
            </a:p>
          </p:txBody>
        </p:sp>
        <p:sp>
          <p:nvSpPr>
            <p:cNvPr id="12" name="矩形 11"/>
            <p:cNvSpPr/>
            <p:nvPr/>
          </p:nvSpPr>
          <p:spPr>
            <a:xfrm>
              <a:off x="1770744" y="4985656"/>
              <a:ext cx="1074057" cy="478972"/>
            </a:xfrm>
            <a:prstGeom prst="rect">
              <a:avLst/>
            </a:prstGeom>
            <a:solidFill>
              <a:schemeClr val="tx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初經</a:t>
              </a:r>
            </a:p>
          </p:txBody>
        </p:sp>
        <p:sp>
          <p:nvSpPr>
            <p:cNvPr id="13" name="矩形 12"/>
            <p:cNvSpPr/>
            <p:nvPr/>
          </p:nvSpPr>
          <p:spPr>
            <a:xfrm>
              <a:off x="2989943" y="4985656"/>
              <a:ext cx="3686628" cy="478972"/>
            </a:xfrm>
            <a:prstGeom prst="rect">
              <a:avLst/>
            </a:prstGeom>
            <a:solidFill>
              <a:schemeClr val="tx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懷孕、生產</a:t>
              </a:r>
            </a:p>
          </p:txBody>
        </p:sp>
        <p:sp>
          <p:nvSpPr>
            <p:cNvPr id="14" name="矩形 13"/>
            <p:cNvSpPr/>
            <p:nvPr/>
          </p:nvSpPr>
          <p:spPr>
            <a:xfrm>
              <a:off x="6814459" y="4985656"/>
              <a:ext cx="1792513" cy="478972"/>
            </a:xfrm>
            <a:prstGeom prst="rect">
              <a:avLst/>
            </a:prstGeom>
            <a:solidFill>
              <a:schemeClr val="tx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停經</a:t>
              </a:r>
            </a:p>
          </p:txBody>
        </p:sp>
      </p:grpSp>
      <p:grpSp>
        <p:nvGrpSpPr>
          <p:cNvPr id="22" name="群組 21"/>
          <p:cNvGrpSpPr/>
          <p:nvPr/>
        </p:nvGrpSpPr>
        <p:grpSpPr>
          <a:xfrm>
            <a:off x="1429657" y="6059720"/>
            <a:ext cx="9441543" cy="703941"/>
            <a:chOff x="1429657" y="6132288"/>
            <a:chExt cx="9441543" cy="703941"/>
          </a:xfrm>
        </p:grpSpPr>
        <p:sp>
          <p:nvSpPr>
            <p:cNvPr id="16" name="矩形 15"/>
            <p:cNvSpPr/>
            <p:nvPr/>
          </p:nvSpPr>
          <p:spPr>
            <a:xfrm>
              <a:off x="1429657" y="6139545"/>
              <a:ext cx="457199" cy="6966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latin typeface="微軟正黑體" panose="020B0604030504040204" pitchFamily="34" charset="-120"/>
                  <a:ea typeface="微軟正黑體" panose="020B0604030504040204" pitchFamily="34" charset="-120"/>
                </a:rPr>
                <a:t>10</a:t>
              </a:r>
            </a:p>
            <a:p>
              <a:pPr algn="ctr"/>
              <a:r>
                <a:rPr lang="zh-TW" altLang="en-US" dirty="0">
                  <a:solidFill>
                    <a:schemeClr val="bg1"/>
                  </a:solidFill>
                  <a:latin typeface="微軟正黑體" panose="020B0604030504040204" pitchFamily="34" charset="-120"/>
                  <a:ea typeface="微軟正黑體" panose="020B0604030504040204" pitchFamily="34" charset="-120"/>
                </a:rPr>
                <a:t>歲</a:t>
              </a:r>
            </a:p>
          </p:txBody>
        </p:sp>
        <p:sp>
          <p:nvSpPr>
            <p:cNvPr id="17" name="矩形 16"/>
            <p:cNvSpPr/>
            <p:nvPr/>
          </p:nvSpPr>
          <p:spPr>
            <a:xfrm>
              <a:off x="3381829" y="6132289"/>
              <a:ext cx="457199" cy="6966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latin typeface="微軟正黑體" panose="020B0604030504040204" pitchFamily="34" charset="-120"/>
                  <a:ea typeface="微軟正黑體" panose="020B0604030504040204" pitchFamily="34" charset="-120"/>
                </a:rPr>
                <a:t>20</a:t>
              </a:r>
            </a:p>
            <a:p>
              <a:pPr algn="ctr"/>
              <a:r>
                <a:rPr lang="zh-TW" altLang="en-US" dirty="0">
                  <a:solidFill>
                    <a:schemeClr val="bg1"/>
                  </a:solidFill>
                  <a:latin typeface="微軟正黑體" panose="020B0604030504040204" pitchFamily="34" charset="-120"/>
                  <a:ea typeface="微軟正黑體" panose="020B0604030504040204" pitchFamily="34" charset="-120"/>
                </a:rPr>
                <a:t>歲</a:t>
              </a:r>
            </a:p>
          </p:txBody>
        </p:sp>
        <p:sp>
          <p:nvSpPr>
            <p:cNvPr id="18" name="矩形 17"/>
            <p:cNvSpPr/>
            <p:nvPr/>
          </p:nvSpPr>
          <p:spPr>
            <a:xfrm>
              <a:off x="6219372" y="6132288"/>
              <a:ext cx="457199" cy="6966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latin typeface="微軟正黑體" panose="020B0604030504040204" pitchFamily="34" charset="-120"/>
                  <a:ea typeface="微軟正黑體" panose="020B0604030504040204" pitchFamily="34" charset="-120"/>
                </a:rPr>
                <a:t>30</a:t>
              </a:r>
            </a:p>
            <a:p>
              <a:pPr algn="ctr"/>
              <a:r>
                <a:rPr lang="zh-TW" altLang="en-US" dirty="0">
                  <a:solidFill>
                    <a:schemeClr val="bg1"/>
                  </a:solidFill>
                  <a:latin typeface="微軟正黑體" panose="020B0604030504040204" pitchFamily="34" charset="-120"/>
                  <a:ea typeface="微軟正黑體" panose="020B0604030504040204" pitchFamily="34" charset="-120"/>
                </a:rPr>
                <a:t>歲</a:t>
              </a:r>
            </a:p>
          </p:txBody>
        </p:sp>
        <p:sp>
          <p:nvSpPr>
            <p:cNvPr id="19" name="矩形 18"/>
            <p:cNvSpPr/>
            <p:nvPr/>
          </p:nvSpPr>
          <p:spPr>
            <a:xfrm>
              <a:off x="7496629" y="6132288"/>
              <a:ext cx="457199" cy="6966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latin typeface="微軟正黑體" panose="020B0604030504040204" pitchFamily="34" charset="-120"/>
                  <a:ea typeface="微軟正黑體" panose="020B0604030504040204" pitchFamily="34" charset="-120"/>
                </a:rPr>
                <a:t>40</a:t>
              </a:r>
            </a:p>
            <a:p>
              <a:pPr algn="ctr"/>
              <a:r>
                <a:rPr lang="zh-TW" altLang="en-US" dirty="0">
                  <a:solidFill>
                    <a:schemeClr val="bg1"/>
                  </a:solidFill>
                  <a:latin typeface="微軟正黑體" panose="020B0604030504040204" pitchFamily="34" charset="-120"/>
                  <a:ea typeface="微軟正黑體" panose="020B0604030504040204" pitchFamily="34" charset="-120"/>
                </a:rPr>
                <a:t>歲</a:t>
              </a:r>
            </a:p>
          </p:txBody>
        </p:sp>
        <p:sp>
          <p:nvSpPr>
            <p:cNvPr id="20" name="矩形 19"/>
            <p:cNvSpPr/>
            <p:nvPr/>
          </p:nvSpPr>
          <p:spPr>
            <a:xfrm>
              <a:off x="8868226" y="6132288"/>
              <a:ext cx="457199" cy="6966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latin typeface="微軟正黑體" panose="020B0604030504040204" pitchFamily="34" charset="-120"/>
                  <a:ea typeface="微軟正黑體" panose="020B0604030504040204" pitchFamily="34" charset="-120"/>
                </a:rPr>
                <a:t>50</a:t>
              </a:r>
            </a:p>
            <a:p>
              <a:pPr algn="ctr"/>
              <a:r>
                <a:rPr lang="zh-TW" altLang="en-US" dirty="0">
                  <a:solidFill>
                    <a:schemeClr val="bg1"/>
                  </a:solidFill>
                  <a:latin typeface="微軟正黑體" panose="020B0604030504040204" pitchFamily="34" charset="-120"/>
                  <a:ea typeface="微軟正黑體" panose="020B0604030504040204" pitchFamily="34" charset="-120"/>
                </a:rPr>
                <a:t>歲</a:t>
              </a:r>
            </a:p>
          </p:txBody>
        </p:sp>
        <p:sp>
          <p:nvSpPr>
            <p:cNvPr id="21" name="矩形 20"/>
            <p:cNvSpPr/>
            <p:nvPr/>
          </p:nvSpPr>
          <p:spPr>
            <a:xfrm>
              <a:off x="10414001" y="6132288"/>
              <a:ext cx="457199" cy="6966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latin typeface="微軟正黑體" panose="020B0604030504040204" pitchFamily="34" charset="-120"/>
                  <a:ea typeface="微軟正黑體" panose="020B0604030504040204" pitchFamily="34" charset="-120"/>
                </a:rPr>
                <a:t>60</a:t>
              </a:r>
            </a:p>
            <a:p>
              <a:pPr algn="ctr"/>
              <a:r>
                <a:rPr lang="zh-TW" altLang="en-US" dirty="0">
                  <a:solidFill>
                    <a:schemeClr val="bg1"/>
                  </a:solidFill>
                  <a:latin typeface="微軟正黑體" panose="020B0604030504040204" pitchFamily="34" charset="-120"/>
                  <a:ea typeface="微軟正黑體" panose="020B0604030504040204" pitchFamily="34" charset="-120"/>
                </a:rPr>
                <a:t>歲</a:t>
              </a:r>
            </a:p>
          </p:txBody>
        </p:sp>
      </p:grpSp>
      <p:cxnSp>
        <p:nvCxnSpPr>
          <p:cNvPr id="25" name="直線接點 24"/>
          <p:cNvCxnSpPr/>
          <p:nvPr/>
        </p:nvCxnSpPr>
        <p:spPr>
          <a:xfrm>
            <a:off x="791031" y="6125036"/>
            <a:ext cx="10682514" cy="0"/>
          </a:xfrm>
          <a:prstGeom prst="line">
            <a:avLst/>
          </a:prstGeom>
          <a:ln w="47625">
            <a:solidFill>
              <a:srgbClr val="F7AC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83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65084" y="-74068"/>
            <a:ext cx="8203324" cy="1277007"/>
          </a:xfrm>
        </p:spPr>
        <p:txBody>
          <a:bodyPr>
            <a:normAutofit/>
          </a:bodyPr>
          <a:lstStyle/>
          <a:p>
            <a:pPr algn="ctr"/>
            <a:r>
              <a:rPr kumimoji="1" lang="zh-TW" altLang="en-US" sz="4400" b="1" dirty="0">
                <a:solidFill>
                  <a:srgbClr val="FFFF00"/>
                </a:solidFill>
                <a:latin typeface="微軟正黑體"/>
                <a:ea typeface="微軟正黑體"/>
                <a:cs typeface="微軟正黑體"/>
              </a:rPr>
              <a:t>更年期與停經</a:t>
            </a:r>
          </a:p>
        </p:txBody>
      </p:sp>
      <p:sp>
        <p:nvSpPr>
          <p:cNvPr id="3" name="內容版面配置區 2"/>
          <p:cNvSpPr>
            <a:spLocks noGrp="1"/>
          </p:cNvSpPr>
          <p:nvPr>
            <p:ph idx="1"/>
          </p:nvPr>
        </p:nvSpPr>
        <p:spPr>
          <a:xfrm>
            <a:off x="488731" y="1167908"/>
            <a:ext cx="11319641" cy="5849257"/>
          </a:xfrm>
        </p:spPr>
        <p:txBody>
          <a:bodyPr>
            <a:noAutofit/>
          </a:bodyPr>
          <a:lstStyle/>
          <a:p>
            <a:pPr>
              <a:lnSpc>
                <a:spcPct val="120000"/>
              </a:lnSpc>
            </a:pPr>
            <a:r>
              <a:rPr lang="zh-TW" altLang="en-US" sz="3600" dirty="0">
                <a:latin typeface="微軟正黑體" panose="020B0604030504040204" pitchFamily="34" charset="-120"/>
                <a:ea typeface="微軟正黑體" panose="020B0604030504040204" pitchFamily="34" charset="-120"/>
              </a:rPr>
              <a:t>停經是指連續</a:t>
            </a:r>
            <a:r>
              <a:rPr lang="en-US" altLang="zh-TW" sz="3600" dirty="0">
                <a:latin typeface="微軟正黑體" panose="020B0604030504040204" pitchFamily="34" charset="-120"/>
                <a:ea typeface="微軟正黑體" panose="020B0604030504040204" pitchFamily="34" charset="-120"/>
              </a:rPr>
              <a:t>12</a:t>
            </a:r>
            <a:r>
              <a:rPr lang="zh-TW" altLang="en-US" sz="3600" dirty="0">
                <a:latin typeface="微軟正黑體" panose="020B0604030504040204" pitchFamily="34" charset="-120"/>
                <a:ea typeface="微軟正黑體" panose="020B0604030504040204" pitchFamily="34" charset="-120"/>
              </a:rPr>
              <a:t>個月未再出現月經。</a:t>
            </a:r>
            <a:endParaRPr lang="en-US" altLang="zh-TW" sz="3600" dirty="0">
              <a:latin typeface="微軟正黑體" panose="020B0604030504040204" pitchFamily="34" charset="-120"/>
              <a:ea typeface="微軟正黑體" panose="020B0604030504040204" pitchFamily="34" charset="-120"/>
            </a:endParaRPr>
          </a:p>
          <a:p>
            <a:pPr>
              <a:lnSpc>
                <a:spcPct val="120000"/>
              </a:lnSpc>
            </a:pPr>
            <a:r>
              <a:rPr lang="zh-TW" altLang="en-US" sz="3600" dirty="0">
                <a:latin typeface="微軟正黑體" panose="020B0604030504040204" pitchFamily="34" charset="-120"/>
                <a:ea typeface="微軟正黑體" panose="020B0604030504040204" pitchFamily="34" charset="-120"/>
              </a:rPr>
              <a:t>女性停經的平均年齡是</a:t>
            </a:r>
            <a:r>
              <a:rPr lang="en-US" altLang="zh-TW" sz="3600" dirty="0">
                <a:latin typeface="微軟正黑體" panose="020B0604030504040204" pitchFamily="34" charset="-120"/>
                <a:ea typeface="微軟正黑體" panose="020B0604030504040204" pitchFamily="34" charset="-120"/>
              </a:rPr>
              <a:t>52</a:t>
            </a:r>
            <a:r>
              <a:rPr lang="zh-TW" altLang="en-US" sz="3600" dirty="0">
                <a:latin typeface="微軟正黑體" panose="020B0604030504040204" pitchFamily="34" charset="-120"/>
                <a:ea typeface="微軟正黑體" panose="020B0604030504040204" pitchFamily="34" charset="-120"/>
              </a:rPr>
              <a:t>歲，在停經的前</a:t>
            </a:r>
            <a:r>
              <a:rPr lang="en-US" altLang="zh-TW" sz="3600" dirty="0">
                <a:latin typeface="微軟正黑體" panose="020B0604030504040204" pitchFamily="34" charset="-120"/>
                <a:ea typeface="微軟正黑體" panose="020B0604030504040204" pitchFamily="34" charset="-120"/>
              </a:rPr>
              <a:t>10</a:t>
            </a:r>
            <a:r>
              <a:rPr lang="zh-TW" altLang="en-US" sz="3600" dirty="0">
                <a:latin typeface="微軟正黑體" panose="020B0604030504040204" pitchFamily="34" charset="-120"/>
                <a:ea typeface="微軟正黑體" panose="020B0604030504040204" pitchFamily="34" charset="-120"/>
              </a:rPr>
              <a:t>年左右，身體即會因女性荷爾蒙減少而出現不同的變化。</a:t>
            </a:r>
            <a:endParaRPr lang="en-US" altLang="zh-TW" sz="3600" dirty="0">
              <a:latin typeface="微軟正黑體" panose="020B0604030504040204" pitchFamily="34" charset="-120"/>
              <a:ea typeface="微軟正黑體" panose="020B0604030504040204" pitchFamily="34" charset="-120"/>
            </a:endParaRPr>
          </a:p>
          <a:p>
            <a:pPr>
              <a:lnSpc>
                <a:spcPct val="120000"/>
              </a:lnSpc>
            </a:pPr>
            <a:r>
              <a:rPr lang="zh-TW" altLang="en-US" sz="3600" dirty="0">
                <a:latin typeface="微軟正黑體" panose="020B0604030504040204" pitchFamily="34" charset="-120"/>
                <a:ea typeface="微軟正黑體" panose="020B0604030504040204" pitchFamily="34" charset="-120"/>
              </a:rPr>
              <a:t>整段受到女性荷爾蒙分泌影響的期間，統稱為「更年期」，時間可長達</a:t>
            </a:r>
            <a:r>
              <a:rPr lang="en-US" altLang="zh-TW" sz="3600" dirty="0">
                <a:latin typeface="微軟正黑體" panose="020B0604030504040204" pitchFamily="34" charset="-120"/>
                <a:ea typeface="微軟正黑體" panose="020B0604030504040204" pitchFamily="34" charset="-120"/>
              </a:rPr>
              <a:t>10</a:t>
            </a:r>
            <a:r>
              <a:rPr lang="zh-TW" altLang="en-US" sz="3600" dirty="0">
                <a:latin typeface="微軟正黑體" panose="020B0604030504040204" pitchFamily="34" charset="-120"/>
                <a:ea typeface="微軟正黑體" panose="020B0604030504040204" pitchFamily="34" charset="-120"/>
              </a:rPr>
              <a:t>～</a:t>
            </a:r>
            <a:r>
              <a:rPr lang="en-US" altLang="zh-TW" sz="3600" dirty="0">
                <a:latin typeface="微軟正黑體" panose="020B0604030504040204" pitchFamily="34" charset="-120"/>
                <a:ea typeface="微軟正黑體" panose="020B0604030504040204" pitchFamily="34" charset="-120"/>
              </a:rPr>
              <a:t>15</a:t>
            </a:r>
            <a:r>
              <a:rPr lang="zh-TW" altLang="en-US" sz="3600" dirty="0">
                <a:latin typeface="微軟正黑體" panose="020B0604030504040204" pitchFamily="34" charset="-120"/>
                <a:ea typeface="微軟正黑體" panose="020B0604030504040204" pitchFamily="34" charset="-120"/>
              </a:rPr>
              <a:t>年。</a:t>
            </a:r>
            <a:endParaRPr lang="en-US" altLang="zh-TW" sz="3600" dirty="0">
              <a:latin typeface="微軟正黑體" panose="020B0604030504040204" pitchFamily="34" charset="-120"/>
              <a:ea typeface="微軟正黑體" panose="020B0604030504040204" pitchFamily="34" charset="-120"/>
            </a:endParaRPr>
          </a:p>
          <a:p>
            <a:pPr>
              <a:lnSpc>
                <a:spcPct val="120000"/>
              </a:lnSpc>
            </a:pPr>
            <a:r>
              <a:rPr lang="zh-TW" altLang="zh-TW" sz="3600" dirty="0">
                <a:latin typeface="微軟正黑體"/>
                <a:ea typeface="微軟正黑體"/>
                <a:cs typeface="微軟正黑體"/>
              </a:rPr>
              <a:t>更年期症狀干擾的女性</a:t>
            </a:r>
            <a:r>
              <a:rPr lang="zh-TW" altLang="en-US" sz="3600" dirty="0">
                <a:latin typeface="微軟正黑體"/>
                <a:ea typeface="微軟正黑體"/>
                <a:cs typeface="微軟正黑體"/>
              </a:rPr>
              <a:t>盛行率：</a:t>
            </a:r>
            <a:r>
              <a:rPr lang="en-US" altLang="zh-TW" sz="3600" dirty="0">
                <a:latin typeface="微軟正黑體"/>
                <a:ea typeface="微軟正黑體"/>
                <a:cs typeface="微軟正黑體"/>
              </a:rPr>
              <a:t>54.9% </a:t>
            </a:r>
            <a:r>
              <a:rPr lang="zh-TW" altLang="en-US" sz="3600" dirty="0">
                <a:latin typeface="微軟正黑體"/>
                <a:ea typeface="微軟正黑體"/>
                <a:cs typeface="微軟正黑體"/>
              </a:rPr>
              <a:t>（</a:t>
            </a:r>
            <a:r>
              <a:rPr lang="zh-TW" altLang="zh-TW" sz="3600" dirty="0">
                <a:latin typeface="微軟正黑體"/>
                <a:ea typeface="微軟正黑體"/>
                <a:cs typeface="微軟正黑體"/>
              </a:rPr>
              <a:t>熱潮紅</a:t>
            </a:r>
            <a:r>
              <a:rPr lang="en-US" altLang="zh-TW" sz="3600" dirty="0">
                <a:latin typeface="微軟正黑體"/>
                <a:ea typeface="微軟正黑體"/>
                <a:cs typeface="微軟正黑體"/>
              </a:rPr>
              <a:t>60.7% </a:t>
            </a:r>
            <a:r>
              <a:rPr lang="zh-TW" altLang="zh-TW" sz="3600" dirty="0">
                <a:latin typeface="微軟正黑體"/>
                <a:ea typeface="微軟正黑體"/>
                <a:cs typeface="微軟正黑體"/>
              </a:rPr>
              <a:t>、失眠</a:t>
            </a:r>
            <a:r>
              <a:rPr lang="en-US" altLang="zh-TW" sz="3600" dirty="0">
                <a:latin typeface="微軟正黑體"/>
                <a:ea typeface="微軟正黑體"/>
                <a:cs typeface="微軟正黑體"/>
              </a:rPr>
              <a:t>52.1% , </a:t>
            </a:r>
            <a:r>
              <a:rPr lang="zh-TW" altLang="en-US" sz="3600" dirty="0">
                <a:latin typeface="微軟正黑體"/>
                <a:ea typeface="微軟正黑體"/>
                <a:cs typeface="微軟正黑體"/>
              </a:rPr>
              <a:t>頭暈眼花＋憂鬱緊張</a:t>
            </a:r>
            <a:r>
              <a:rPr lang="en-US" altLang="zh-TW" sz="3600" dirty="0">
                <a:latin typeface="微軟正黑體"/>
                <a:ea typeface="微軟正黑體"/>
                <a:cs typeface="微軟正黑體"/>
              </a:rPr>
              <a:t>20%)</a:t>
            </a:r>
          </a:p>
          <a:p>
            <a:pPr lvl="1">
              <a:lnSpc>
                <a:spcPct val="120000"/>
              </a:lnSpc>
            </a:pPr>
            <a:r>
              <a:rPr lang="en-US" altLang="zh-TW" sz="1800" dirty="0"/>
              <a:t>2007</a:t>
            </a:r>
            <a:r>
              <a:rPr lang="zh-TW" altLang="en-US" sz="1800" dirty="0"/>
              <a:t>年居民健康狀況調查</a:t>
            </a:r>
            <a:endParaRPr lang="zh-TW" altLang="en-US" sz="1800" dirty="0">
              <a:latin typeface="微軟正黑體" panose="020B0604030504040204" pitchFamily="34" charset="-120"/>
              <a:ea typeface="微軟正黑體" panose="020B0604030504040204" pitchFamily="34" charset="-120"/>
            </a:endParaRPr>
          </a:p>
          <a:p>
            <a:pPr lvl="1"/>
            <a:endParaRPr lang="en-US" altLang="zh-TW" sz="3600" b="1" dirty="0">
              <a:latin typeface="微軟正黑體"/>
              <a:ea typeface="微軟正黑體"/>
              <a:cs typeface="微軟正黑體"/>
            </a:endParaRPr>
          </a:p>
        </p:txBody>
      </p:sp>
    </p:spTree>
    <p:extLst>
      <p:ext uri="{BB962C8B-B14F-4D97-AF65-F5344CB8AC3E}">
        <p14:creationId xmlns:p14="http://schemas.microsoft.com/office/powerpoint/2010/main" val="14210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6400" y="346841"/>
            <a:ext cx="8203324" cy="1277007"/>
          </a:xfrm>
        </p:spPr>
        <p:txBody>
          <a:bodyPr>
            <a:normAutofit/>
          </a:bodyPr>
          <a:lstStyle/>
          <a:p>
            <a:pPr algn="ctr"/>
            <a:r>
              <a:rPr kumimoji="1" lang="zh-TW" altLang="en-US" sz="4400" b="1" dirty="0">
                <a:solidFill>
                  <a:srgbClr val="FFFF00"/>
                </a:solidFill>
                <a:latin typeface="微軟正黑體"/>
                <a:ea typeface="微軟正黑體"/>
                <a:cs typeface="微軟正黑體"/>
              </a:rPr>
              <a:t>更年期與停經</a:t>
            </a:r>
          </a:p>
        </p:txBody>
      </p:sp>
      <p:sp>
        <p:nvSpPr>
          <p:cNvPr id="3" name="內容版面配置區 2"/>
          <p:cNvSpPr>
            <a:spLocks noGrp="1"/>
          </p:cNvSpPr>
          <p:nvPr>
            <p:ph idx="1"/>
          </p:nvPr>
        </p:nvSpPr>
        <p:spPr>
          <a:xfrm>
            <a:off x="304800" y="1623848"/>
            <a:ext cx="11466285" cy="5034499"/>
          </a:xfrm>
        </p:spPr>
        <p:txBody>
          <a:bodyPr>
            <a:normAutofit/>
          </a:bodyPr>
          <a:lstStyle/>
          <a:p>
            <a:pPr lvl="1">
              <a:lnSpc>
                <a:spcPct val="100000"/>
              </a:lnSpc>
            </a:pPr>
            <a:r>
              <a:rPr lang="zh-TW" altLang="en-US" sz="3600" dirty="0">
                <a:latin typeface="微軟正黑體" panose="020B0604030504040204" pitchFamily="34" charset="-120"/>
                <a:ea typeface="微軟正黑體" panose="020B0604030504040204" pitchFamily="34" charset="-120"/>
              </a:rPr>
              <a:t>根據國民健康署的統計，國內女性約有</a:t>
            </a:r>
            <a:r>
              <a:rPr lang="en-US" altLang="zh-TW" sz="3600" dirty="0">
                <a:latin typeface="微軟正黑體" panose="020B0604030504040204" pitchFamily="34" charset="-120"/>
                <a:ea typeface="微軟正黑體" panose="020B0604030504040204" pitchFamily="34" charset="-120"/>
              </a:rPr>
              <a:t>1158</a:t>
            </a:r>
            <a:r>
              <a:rPr lang="zh-TW" altLang="en-US" sz="3600" dirty="0">
                <a:latin typeface="微軟正黑體" panose="020B0604030504040204" pitchFamily="34" charset="-120"/>
                <a:ea typeface="微軟正黑體" panose="020B0604030504040204" pitchFamily="34" charset="-120"/>
              </a:rPr>
              <a:t>萬人口，</a:t>
            </a:r>
            <a:r>
              <a:rPr lang="en-US" altLang="zh-TW" sz="3600" dirty="0">
                <a:latin typeface="微軟正黑體" panose="020B0604030504040204" pitchFamily="34" charset="-120"/>
                <a:ea typeface="微軟正黑體" panose="020B0604030504040204" pitchFamily="34" charset="-120"/>
              </a:rPr>
              <a:t>40</a:t>
            </a:r>
            <a:r>
              <a:rPr lang="zh-TW" altLang="en-US" sz="3600" dirty="0">
                <a:latin typeface="微軟正黑體" panose="020B0604030504040204" pitchFamily="34" charset="-120"/>
                <a:ea typeface="微軟正黑體" panose="020B0604030504040204" pitchFamily="34" charset="-120"/>
              </a:rPr>
              <a:t>歲以上女性約占</a:t>
            </a:r>
            <a:r>
              <a:rPr lang="en-US" altLang="zh-TW" sz="3600" dirty="0">
                <a:latin typeface="微軟正黑體" panose="020B0604030504040204" pitchFamily="34" charset="-120"/>
                <a:ea typeface="微軟正黑體" panose="020B0604030504040204" pitchFamily="34" charset="-120"/>
              </a:rPr>
              <a:t>48%</a:t>
            </a:r>
            <a:r>
              <a:rPr lang="zh-TW" altLang="en-US" sz="3600" dirty="0">
                <a:latin typeface="微軟正黑體" panose="020B0604030504040204" pitchFamily="34" charset="-120"/>
                <a:ea typeface="微軟正黑體" panose="020B0604030504040204" pitchFamily="34" charset="-120"/>
              </a:rPr>
              <a:t>，若取處於更年期前後期的年齡層</a:t>
            </a:r>
            <a:r>
              <a:rPr lang="en-US" altLang="zh-TW" sz="3600" dirty="0">
                <a:latin typeface="微軟正黑體" panose="020B0604030504040204" pitchFamily="34" charset="-120"/>
                <a:ea typeface="微軟正黑體" panose="020B0604030504040204" pitchFamily="34" charset="-120"/>
              </a:rPr>
              <a:t>40</a:t>
            </a:r>
            <a:r>
              <a:rPr lang="zh-TW" altLang="en-US" sz="3600" dirty="0">
                <a:latin typeface="微軟正黑體" panose="020B0604030504040204" pitchFamily="34" charset="-120"/>
                <a:ea typeface="微軟正黑體" panose="020B0604030504040204" pitchFamily="34" charset="-120"/>
              </a:rPr>
              <a:t>～</a:t>
            </a:r>
            <a:r>
              <a:rPr lang="en-US" altLang="zh-TW" sz="3600" dirty="0">
                <a:latin typeface="微軟正黑體" panose="020B0604030504040204" pitchFamily="34" charset="-120"/>
                <a:ea typeface="微軟正黑體" panose="020B0604030504040204" pitchFamily="34" charset="-120"/>
              </a:rPr>
              <a:t>54</a:t>
            </a:r>
            <a:r>
              <a:rPr lang="zh-TW" altLang="en-US" sz="3600" dirty="0">
                <a:latin typeface="微軟正黑體" panose="020B0604030504040204" pitchFamily="34" charset="-120"/>
                <a:ea typeface="微軟正黑體" panose="020B0604030504040204" pitchFamily="34" charset="-120"/>
              </a:rPr>
              <a:t>歲計算，台灣的更年期女性約有</a:t>
            </a:r>
            <a:r>
              <a:rPr lang="en-US" altLang="zh-TW" sz="3600" dirty="0">
                <a:latin typeface="微軟正黑體" panose="020B0604030504040204" pitchFamily="34" charset="-120"/>
                <a:ea typeface="微軟正黑體" panose="020B0604030504040204" pitchFamily="34" charset="-120"/>
              </a:rPr>
              <a:t>278</a:t>
            </a:r>
            <a:r>
              <a:rPr lang="zh-TW" altLang="en-US" sz="3600" dirty="0">
                <a:latin typeface="微軟正黑體" panose="020B0604030504040204" pitchFamily="34" charset="-120"/>
                <a:ea typeface="微軟正黑體" panose="020B0604030504040204" pitchFamily="34" charset="-120"/>
              </a:rPr>
              <a:t>萬人</a:t>
            </a:r>
            <a:r>
              <a:rPr lang="zh-TW" altLang="zh-TW" sz="3600" dirty="0">
                <a:latin typeface="微軟正黑體"/>
                <a:ea typeface="微軟正黑體"/>
                <a:cs typeface="微軟正黑體"/>
              </a:rPr>
              <a:t>占</a:t>
            </a:r>
            <a:r>
              <a:rPr lang="en-US" altLang="zh-TW" sz="3600" dirty="0">
                <a:solidFill>
                  <a:srgbClr val="FFFF00"/>
                </a:solidFill>
                <a:latin typeface="微軟正黑體"/>
                <a:ea typeface="微軟正黑體"/>
                <a:cs typeface="微軟正黑體"/>
              </a:rPr>
              <a:t>24%</a:t>
            </a:r>
          </a:p>
          <a:p>
            <a:pPr lvl="2">
              <a:lnSpc>
                <a:spcPct val="100000"/>
              </a:lnSpc>
            </a:pPr>
            <a:r>
              <a:rPr lang="en-US" altLang="zh-TW" dirty="0">
                <a:latin typeface="微軟正黑體" panose="020B0604030504040204" pitchFamily="34" charset="-120"/>
                <a:ea typeface="微軟正黑體" panose="020B0604030504040204" pitchFamily="34" charset="-120"/>
              </a:rPr>
              <a:t>2013</a:t>
            </a:r>
            <a:r>
              <a:rPr lang="zh-TW" altLang="en-US" dirty="0">
                <a:latin typeface="微軟正黑體" panose="020B0604030504040204" pitchFamily="34" charset="-120"/>
                <a:ea typeface="微軟正黑體" panose="020B0604030504040204" pitchFamily="34" charset="-120"/>
              </a:rPr>
              <a:t>台灣更年期婦女健康管理及藥物治療指引</a:t>
            </a:r>
          </a:p>
          <a:p>
            <a:pPr lvl="1">
              <a:lnSpc>
                <a:spcPct val="100000"/>
              </a:lnSpc>
            </a:pPr>
            <a:r>
              <a:rPr lang="zh-TW" altLang="zh-TW" sz="3600" dirty="0">
                <a:latin typeface="微軟正黑體"/>
                <a:ea typeface="微軟正黑體"/>
                <a:cs typeface="微軟正黑體"/>
              </a:rPr>
              <a:t>婦女平均餘命延長，由</a:t>
            </a:r>
            <a:r>
              <a:rPr lang="en-US" altLang="zh-TW" sz="3600" dirty="0">
                <a:latin typeface="微軟正黑體"/>
                <a:ea typeface="微軟正黑體"/>
                <a:cs typeface="微軟正黑體"/>
              </a:rPr>
              <a:t>60.26</a:t>
            </a:r>
            <a:r>
              <a:rPr lang="zh-TW" altLang="zh-TW" sz="3600" dirty="0">
                <a:latin typeface="微軟正黑體"/>
                <a:ea typeface="微軟正黑體"/>
                <a:cs typeface="微軟正黑體"/>
              </a:rPr>
              <a:t>歲增長至</a:t>
            </a:r>
            <a:r>
              <a:rPr lang="en-US" altLang="zh-TW" sz="3600" dirty="0">
                <a:latin typeface="微軟正黑體"/>
                <a:ea typeface="微軟正黑體"/>
                <a:cs typeface="微軟正黑體"/>
              </a:rPr>
              <a:t>79.4</a:t>
            </a:r>
            <a:r>
              <a:rPr lang="zh-TW" altLang="zh-TW" sz="3600" dirty="0">
                <a:latin typeface="微軟正黑體"/>
                <a:ea typeface="微軟正黑體"/>
                <a:cs typeface="微軟正黑體"/>
              </a:rPr>
              <a:t>歲，而邁入更年期</a:t>
            </a:r>
            <a:r>
              <a:rPr lang="zh-TW" altLang="en-US" sz="3600" dirty="0">
                <a:latin typeface="微軟正黑體"/>
                <a:ea typeface="微軟正黑體"/>
                <a:cs typeface="微軟正黑體"/>
              </a:rPr>
              <a:t>的</a:t>
            </a:r>
            <a:r>
              <a:rPr lang="zh-TW" altLang="zh-TW" sz="3600" dirty="0">
                <a:latin typeface="微軟正黑體"/>
                <a:ea typeface="微軟正黑體"/>
                <a:cs typeface="微軟正黑體"/>
              </a:rPr>
              <a:t>婦女逐年增加，大多數的婦女有</a:t>
            </a:r>
            <a:r>
              <a:rPr lang="zh-TW" altLang="zh-TW" sz="3600" dirty="0">
                <a:solidFill>
                  <a:srgbClr val="FFFF00"/>
                </a:solidFill>
                <a:latin typeface="微軟正黑體"/>
                <a:ea typeface="微軟正黑體"/>
                <a:cs typeface="微軟正黑體"/>
              </a:rPr>
              <a:t>三分之ㄧ的人生</a:t>
            </a:r>
            <a:r>
              <a:rPr lang="zh-TW" altLang="zh-TW" sz="3600" dirty="0">
                <a:latin typeface="微軟正黑體"/>
                <a:ea typeface="微軟正黑體"/>
                <a:cs typeface="微軟正黑體"/>
              </a:rPr>
              <a:t>是在更年期度過</a:t>
            </a:r>
            <a:endParaRPr lang="en-US" altLang="zh-TW" sz="3600" dirty="0">
              <a:latin typeface="微軟正黑體"/>
              <a:ea typeface="微軟正黑體"/>
              <a:cs typeface="微軟正黑體"/>
            </a:endParaRPr>
          </a:p>
          <a:p>
            <a:pPr lvl="2">
              <a:lnSpc>
                <a:spcPct val="100000"/>
              </a:lnSpc>
            </a:pPr>
            <a:r>
              <a:rPr lang="en-US" altLang="zh-TW" dirty="0">
                <a:latin typeface="微軟正黑體" panose="020B0604030504040204" pitchFamily="34" charset="-120"/>
                <a:ea typeface="微軟正黑體" panose="020B0604030504040204" pitchFamily="34" charset="-120"/>
              </a:rPr>
              <a:t>2013</a:t>
            </a:r>
            <a:r>
              <a:rPr lang="zh-TW" altLang="en-US" dirty="0">
                <a:latin typeface="微軟正黑體" panose="020B0604030504040204" pitchFamily="34" charset="-120"/>
                <a:ea typeface="微軟正黑體" panose="020B0604030504040204" pitchFamily="34" charset="-120"/>
              </a:rPr>
              <a:t>台灣更年期婦女健康管理及藥物治療指引</a:t>
            </a:r>
          </a:p>
        </p:txBody>
      </p:sp>
    </p:spTree>
    <p:extLst>
      <p:ext uri="{BB962C8B-B14F-4D97-AF65-F5344CB8AC3E}">
        <p14:creationId xmlns:p14="http://schemas.microsoft.com/office/powerpoint/2010/main" val="26302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Text Box 2">
            <a:extLst>
              <a:ext uri="{FF2B5EF4-FFF2-40B4-BE49-F238E27FC236}">
                <a16:creationId xmlns:a16="http://schemas.microsoft.com/office/drawing/2014/main" id="{89BCBCE6-8633-4A32-9230-D89C8735812A}"/>
              </a:ext>
            </a:extLst>
          </p:cNvPr>
          <p:cNvSpPr txBox="1">
            <a:spLocks noChangeArrowheads="1"/>
          </p:cNvSpPr>
          <p:nvPr/>
        </p:nvSpPr>
        <p:spPr bwMode="auto">
          <a:xfrm>
            <a:off x="5842795" y="3174539"/>
            <a:ext cx="165893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雌二醇 </a:t>
            </a:r>
            <a:r>
              <a:rPr kumimoji="1" lang="en-US" altLang="zh-TW" sz="16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Estradiol(E2)</a:t>
            </a:r>
          </a:p>
        </p:txBody>
      </p:sp>
      <p:grpSp>
        <p:nvGrpSpPr>
          <p:cNvPr id="749571" name="Group 3">
            <a:extLst>
              <a:ext uri="{FF2B5EF4-FFF2-40B4-BE49-F238E27FC236}">
                <a16:creationId xmlns:a16="http://schemas.microsoft.com/office/drawing/2014/main" id="{FC791E28-89DA-485C-8D98-3F434DD17828}"/>
              </a:ext>
            </a:extLst>
          </p:cNvPr>
          <p:cNvGrpSpPr>
            <a:grpSpLocks/>
          </p:cNvGrpSpPr>
          <p:nvPr/>
        </p:nvGrpSpPr>
        <p:grpSpPr bwMode="auto">
          <a:xfrm>
            <a:off x="1744376" y="3158661"/>
            <a:ext cx="4467513" cy="1837594"/>
            <a:chOff x="720" y="2784"/>
            <a:chExt cx="2160" cy="1185"/>
          </a:xfrm>
        </p:grpSpPr>
        <p:sp>
          <p:nvSpPr>
            <p:cNvPr id="749572" name="Text Box 4">
              <a:extLst>
                <a:ext uri="{FF2B5EF4-FFF2-40B4-BE49-F238E27FC236}">
                  <a16:creationId xmlns:a16="http://schemas.microsoft.com/office/drawing/2014/main" id="{4B1E98BA-82A7-4853-A98D-DC765E6BFE37}"/>
                </a:ext>
              </a:extLst>
            </p:cNvPr>
            <p:cNvSpPr txBox="1">
              <a:spLocks noChangeArrowheads="1"/>
            </p:cNvSpPr>
            <p:nvPr/>
          </p:nvSpPr>
          <p:spPr bwMode="auto">
            <a:xfrm>
              <a:off x="1296" y="2784"/>
              <a:ext cx="999"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TW" altLang="en-US"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雌三醇</a:t>
              </a:r>
            </a:p>
            <a:p>
              <a:pPr algn="ctr" fontAlgn="base">
                <a:spcBef>
                  <a:spcPct val="0"/>
                </a:spcBef>
                <a:spcAft>
                  <a:spcPct val="0"/>
                </a:spcAft>
              </a:pPr>
              <a:r>
                <a:rPr kumimoji="1" lang="en-US" altLang="zh-TW"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Estriol (E3)</a:t>
              </a:r>
            </a:p>
          </p:txBody>
        </p:sp>
        <p:sp>
          <p:nvSpPr>
            <p:cNvPr id="749573" name="Text Box 5">
              <a:extLst>
                <a:ext uri="{FF2B5EF4-FFF2-40B4-BE49-F238E27FC236}">
                  <a16:creationId xmlns:a16="http://schemas.microsoft.com/office/drawing/2014/main" id="{1B24CF33-6928-49E6-A365-85A8A1717DBD}"/>
                </a:ext>
              </a:extLst>
            </p:cNvPr>
            <p:cNvSpPr txBox="1">
              <a:spLocks noChangeArrowheads="1"/>
            </p:cNvSpPr>
            <p:nvPr/>
          </p:nvSpPr>
          <p:spPr bwMode="auto">
            <a:xfrm>
              <a:off x="720" y="3552"/>
              <a:ext cx="1104"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TW" altLang="en-US"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植物性雌激素</a:t>
              </a:r>
              <a:endParaRPr kumimoji="1" lang="zh-TW" altLang="en-US" sz="16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endParaRPr>
            </a:p>
            <a:p>
              <a:pPr algn="ctr" fontAlgn="base">
                <a:spcBef>
                  <a:spcPct val="0"/>
                </a:spcBef>
                <a:spcAft>
                  <a:spcPct val="0"/>
                </a:spcAft>
              </a:pPr>
              <a:r>
                <a:rPr kumimoji="1" lang="en-US" altLang="zh-TW" sz="16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Phytoestrogens</a:t>
              </a:r>
            </a:p>
          </p:txBody>
        </p:sp>
        <p:sp>
          <p:nvSpPr>
            <p:cNvPr id="749574" name="Text Box 6">
              <a:extLst>
                <a:ext uri="{FF2B5EF4-FFF2-40B4-BE49-F238E27FC236}">
                  <a16:creationId xmlns:a16="http://schemas.microsoft.com/office/drawing/2014/main" id="{394C471A-B94D-48CA-A2FE-6F4E4AA5A450}"/>
                </a:ext>
              </a:extLst>
            </p:cNvPr>
            <p:cNvSpPr txBox="1">
              <a:spLocks noChangeArrowheads="1"/>
            </p:cNvSpPr>
            <p:nvPr/>
          </p:nvSpPr>
          <p:spPr bwMode="auto">
            <a:xfrm>
              <a:off x="1880" y="3552"/>
              <a:ext cx="1000"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TW" altLang="en-US"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雌酮</a:t>
              </a:r>
            </a:p>
            <a:p>
              <a:pPr algn="ctr" fontAlgn="base">
                <a:spcBef>
                  <a:spcPct val="0"/>
                </a:spcBef>
                <a:spcAft>
                  <a:spcPct val="0"/>
                </a:spcAft>
              </a:pPr>
              <a:r>
                <a:rPr kumimoji="1" lang="en-US" altLang="zh-TW"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Estrone(E1)</a:t>
              </a:r>
            </a:p>
          </p:txBody>
        </p:sp>
      </p:grpSp>
      <p:grpSp>
        <p:nvGrpSpPr>
          <p:cNvPr id="749575" name="Group 7">
            <a:extLst>
              <a:ext uri="{FF2B5EF4-FFF2-40B4-BE49-F238E27FC236}">
                <a16:creationId xmlns:a16="http://schemas.microsoft.com/office/drawing/2014/main" id="{D6E18265-D173-4329-8427-402DC8DE3973}"/>
              </a:ext>
            </a:extLst>
          </p:cNvPr>
          <p:cNvGrpSpPr>
            <a:grpSpLocks/>
          </p:cNvGrpSpPr>
          <p:nvPr/>
        </p:nvGrpSpPr>
        <p:grpSpPr bwMode="auto">
          <a:xfrm>
            <a:off x="1083733" y="3904789"/>
            <a:ext cx="10668000" cy="477839"/>
            <a:chOff x="399" y="2649"/>
            <a:chExt cx="5022" cy="502"/>
          </a:xfrm>
        </p:grpSpPr>
        <p:pic>
          <p:nvPicPr>
            <p:cNvPr id="749576" name="Picture 8">
              <a:extLst>
                <a:ext uri="{FF2B5EF4-FFF2-40B4-BE49-F238E27FC236}">
                  <a16:creationId xmlns:a16="http://schemas.microsoft.com/office/drawing/2014/main" id="{2F2ED409-443A-4548-BBAD-EF2F928BC7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30"/>
            <a:stretch>
              <a:fillRect/>
            </a:stretch>
          </p:blipFill>
          <p:spPr bwMode="auto">
            <a:xfrm>
              <a:off x="399" y="2649"/>
              <a:ext cx="5022" cy="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9577" name="Oval 9">
              <a:extLst>
                <a:ext uri="{FF2B5EF4-FFF2-40B4-BE49-F238E27FC236}">
                  <a16:creationId xmlns:a16="http://schemas.microsoft.com/office/drawing/2014/main" id="{199B0EB4-50FE-47DF-BDE2-65F063AE9FE1}"/>
                </a:ext>
              </a:extLst>
            </p:cNvPr>
            <p:cNvSpPr>
              <a:spLocks noChangeArrowheads="1"/>
            </p:cNvSpPr>
            <p:nvPr/>
          </p:nvSpPr>
          <p:spPr bwMode="auto">
            <a:xfrm>
              <a:off x="963" y="2658"/>
              <a:ext cx="220" cy="479"/>
            </a:xfrm>
            <a:prstGeom prst="ellipse">
              <a:avLst/>
            </a:prstGeom>
            <a:gradFill rotWithShape="1">
              <a:gsLst>
                <a:gs pos="0">
                  <a:srgbClr val="66FF33">
                    <a:gamma/>
                    <a:tint val="0"/>
                    <a:invGamma/>
                  </a:srgbClr>
                </a:gs>
                <a:gs pos="100000">
                  <a:srgbClr val="66FF33"/>
                </a:gs>
              </a:gsLst>
              <a:path path="shape">
                <a:fillToRect l="50000" t="50000" r="50000" b="50000"/>
              </a:path>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z="2400" b="1">
                <a:solidFill>
                  <a:srgbClr val="FFFFFF"/>
                </a:solidFill>
                <a:latin typeface="Times New Roman" panose="02020603050405020304" pitchFamily="18" charset="0"/>
                <a:ea typeface="超研澤細圓" pitchFamily="49" charset="-120"/>
              </a:endParaRPr>
            </a:p>
          </p:txBody>
        </p:sp>
        <p:sp>
          <p:nvSpPr>
            <p:cNvPr id="749578" name="Oval 10">
              <a:extLst>
                <a:ext uri="{FF2B5EF4-FFF2-40B4-BE49-F238E27FC236}">
                  <a16:creationId xmlns:a16="http://schemas.microsoft.com/office/drawing/2014/main" id="{2246D371-1CF8-44E7-9E61-B6DFB3F128BB}"/>
                </a:ext>
              </a:extLst>
            </p:cNvPr>
            <p:cNvSpPr>
              <a:spLocks noChangeArrowheads="1"/>
            </p:cNvSpPr>
            <p:nvPr/>
          </p:nvSpPr>
          <p:spPr bwMode="auto">
            <a:xfrm>
              <a:off x="1637" y="2658"/>
              <a:ext cx="219" cy="479"/>
            </a:xfrm>
            <a:prstGeom prst="ellipse">
              <a:avLst/>
            </a:prstGeom>
            <a:gradFill rotWithShape="1">
              <a:gsLst>
                <a:gs pos="0">
                  <a:srgbClr val="FFCC00">
                    <a:gamma/>
                    <a:tint val="0"/>
                    <a:invGamma/>
                  </a:srgbClr>
                </a:gs>
                <a:gs pos="100000">
                  <a:srgbClr val="FFCC00"/>
                </a:gs>
              </a:gsLst>
              <a:path path="shape">
                <a:fillToRect l="50000" t="50000" r="50000" b="50000"/>
              </a:path>
            </a:gra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000">
                <a:solidFill>
                  <a:srgbClr val="FFFF66"/>
                </a:solidFill>
                <a:latin typeface="Arial" panose="020B0604020202020204" pitchFamily="34" charset="0"/>
                <a:ea typeface="華康標楷體" pitchFamily="65" charset="-120"/>
              </a:endParaRPr>
            </a:p>
          </p:txBody>
        </p:sp>
        <p:sp>
          <p:nvSpPr>
            <p:cNvPr id="749579" name="Oval 11">
              <a:extLst>
                <a:ext uri="{FF2B5EF4-FFF2-40B4-BE49-F238E27FC236}">
                  <a16:creationId xmlns:a16="http://schemas.microsoft.com/office/drawing/2014/main" id="{906E6687-74FF-4CA5-9404-9924601FA19D}"/>
                </a:ext>
              </a:extLst>
            </p:cNvPr>
            <p:cNvSpPr>
              <a:spLocks noChangeArrowheads="1"/>
            </p:cNvSpPr>
            <p:nvPr/>
          </p:nvSpPr>
          <p:spPr bwMode="auto">
            <a:xfrm>
              <a:off x="2265" y="2658"/>
              <a:ext cx="220" cy="479"/>
            </a:xfrm>
            <a:prstGeom prst="ellipse">
              <a:avLst/>
            </a:prstGeom>
            <a:gradFill rotWithShape="1">
              <a:gsLst>
                <a:gs pos="0">
                  <a:srgbClr val="FF6600">
                    <a:gamma/>
                    <a:tint val="0"/>
                    <a:invGamma/>
                  </a:srgbClr>
                </a:gs>
                <a:gs pos="100000">
                  <a:srgbClr val="FF6600"/>
                </a:gs>
              </a:gsLst>
              <a:path path="shape">
                <a:fillToRect l="50000" t="50000" r="50000" b="50000"/>
              </a:path>
            </a:gra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z="2400" b="1">
                <a:solidFill>
                  <a:srgbClr val="FFFFFF"/>
                </a:solidFill>
                <a:latin typeface="Times New Roman" panose="02020603050405020304" pitchFamily="18" charset="0"/>
                <a:ea typeface="超研澤細圓" pitchFamily="49" charset="-120"/>
              </a:endParaRPr>
            </a:p>
          </p:txBody>
        </p:sp>
        <p:sp>
          <p:nvSpPr>
            <p:cNvPr id="749580" name="Oval 12">
              <a:extLst>
                <a:ext uri="{FF2B5EF4-FFF2-40B4-BE49-F238E27FC236}">
                  <a16:creationId xmlns:a16="http://schemas.microsoft.com/office/drawing/2014/main" id="{10BE3C5C-53FB-4AEB-81F2-4B260058AD30}"/>
                </a:ext>
              </a:extLst>
            </p:cNvPr>
            <p:cNvSpPr>
              <a:spLocks noChangeArrowheads="1"/>
            </p:cNvSpPr>
            <p:nvPr/>
          </p:nvSpPr>
          <p:spPr bwMode="auto">
            <a:xfrm>
              <a:off x="2956" y="2650"/>
              <a:ext cx="219" cy="479"/>
            </a:xfrm>
            <a:prstGeom prst="ellipse">
              <a:avLst/>
            </a:prstGeom>
            <a:gradFill rotWithShape="1">
              <a:gsLst>
                <a:gs pos="0">
                  <a:srgbClr val="00FFCC">
                    <a:gamma/>
                    <a:tint val="0"/>
                    <a:invGamma/>
                  </a:srgbClr>
                </a:gs>
                <a:gs pos="100000">
                  <a:srgbClr val="00FFCC"/>
                </a:gs>
              </a:gsLst>
              <a:path path="shape">
                <a:fillToRect l="50000" t="50000" r="50000" b="50000"/>
              </a:path>
            </a:gra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z="2400" b="1">
                <a:solidFill>
                  <a:srgbClr val="FFFFFF"/>
                </a:solidFill>
                <a:latin typeface="Times New Roman" panose="02020603050405020304" pitchFamily="18" charset="0"/>
                <a:ea typeface="超研澤細圓" pitchFamily="49" charset="-120"/>
              </a:endParaRPr>
            </a:p>
          </p:txBody>
        </p:sp>
        <p:sp>
          <p:nvSpPr>
            <p:cNvPr id="749581" name="Oval 13">
              <a:extLst>
                <a:ext uri="{FF2B5EF4-FFF2-40B4-BE49-F238E27FC236}">
                  <a16:creationId xmlns:a16="http://schemas.microsoft.com/office/drawing/2014/main" id="{71E84175-B4C4-4C69-8F9C-7FB272B6DE72}"/>
                </a:ext>
              </a:extLst>
            </p:cNvPr>
            <p:cNvSpPr>
              <a:spLocks noChangeArrowheads="1"/>
            </p:cNvSpPr>
            <p:nvPr/>
          </p:nvSpPr>
          <p:spPr bwMode="auto">
            <a:xfrm>
              <a:off x="3676" y="2657"/>
              <a:ext cx="220" cy="478"/>
            </a:xfrm>
            <a:prstGeom prst="ellipse">
              <a:avLst/>
            </a:prstGeom>
            <a:gradFill rotWithShape="1">
              <a:gsLst>
                <a:gs pos="0">
                  <a:srgbClr val="FF00FF">
                    <a:gamma/>
                    <a:tint val="0"/>
                    <a:invGamma/>
                  </a:srgbClr>
                </a:gs>
                <a:gs pos="100000">
                  <a:srgbClr val="FF00FF"/>
                </a:gs>
              </a:gsLst>
              <a:path path="shape">
                <a:fillToRect l="50000" t="50000" r="50000" b="50000"/>
              </a:path>
            </a:gra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z="2400" b="1">
                <a:solidFill>
                  <a:srgbClr val="FFFFFF"/>
                </a:solidFill>
                <a:latin typeface="Times New Roman" panose="02020603050405020304" pitchFamily="18" charset="0"/>
                <a:ea typeface="超研澤細圓" pitchFamily="49" charset="-120"/>
              </a:endParaRPr>
            </a:p>
          </p:txBody>
        </p:sp>
        <p:sp>
          <p:nvSpPr>
            <p:cNvPr id="749582" name="Oval 14">
              <a:extLst>
                <a:ext uri="{FF2B5EF4-FFF2-40B4-BE49-F238E27FC236}">
                  <a16:creationId xmlns:a16="http://schemas.microsoft.com/office/drawing/2014/main" id="{FCA6E7E6-CC1B-41EB-9809-355A6725D760}"/>
                </a:ext>
              </a:extLst>
            </p:cNvPr>
            <p:cNvSpPr>
              <a:spLocks noChangeArrowheads="1"/>
            </p:cNvSpPr>
            <p:nvPr/>
          </p:nvSpPr>
          <p:spPr bwMode="auto">
            <a:xfrm>
              <a:off x="4442" y="2657"/>
              <a:ext cx="219" cy="478"/>
            </a:xfrm>
            <a:prstGeom prst="ellipse">
              <a:avLst/>
            </a:prstGeom>
            <a:gradFill rotWithShape="1">
              <a:gsLst>
                <a:gs pos="0">
                  <a:srgbClr val="CC0000">
                    <a:gamma/>
                    <a:tint val="19216"/>
                    <a:invGamma/>
                  </a:srgbClr>
                </a:gs>
                <a:gs pos="100000">
                  <a:srgbClr val="CC0000"/>
                </a:gs>
              </a:gsLst>
              <a:path path="shape">
                <a:fillToRect l="50000" t="50000" r="50000" b="50000"/>
              </a:path>
            </a:gra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z="2400" b="1">
                <a:solidFill>
                  <a:srgbClr val="FFFFFF"/>
                </a:solidFill>
                <a:latin typeface="Times New Roman" panose="02020603050405020304" pitchFamily="18" charset="0"/>
                <a:ea typeface="超研澤細圓" pitchFamily="49" charset="-120"/>
              </a:endParaRPr>
            </a:p>
          </p:txBody>
        </p:sp>
      </p:grpSp>
      <p:grpSp>
        <p:nvGrpSpPr>
          <p:cNvPr id="749583" name="Group 15">
            <a:extLst>
              <a:ext uri="{FF2B5EF4-FFF2-40B4-BE49-F238E27FC236}">
                <a16:creationId xmlns:a16="http://schemas.microsoft.com/office/drawing/2014/main" id="{515DA012-01BE-440E-8BFB-A4B0EEAC47F0}"/>
              </a:ext>
            </a:extLst>
          </p:cNvPr>
          <p:cNvGrpSpPr>
            <a:grpSpLocks/>
          </p:cNvGrpSpPr>
          <p:nvPr/>
        </p:nvGrpSpPr>
        <p:grpSpPr bwMode="auto">
          <a:xfrm>
            <a:off x="7081684" y="3109454"/>
            <a:ext cx="3610762" cy="1974851"/>
            <a:chOff x="3345" y="2849"/>
            <a:chExt cx="1561" cy="1244"/>
          </a:xfrm>
        </p:grpSpPr>
        <p:sp>
          <p:nvSpPr>
            <p:cNvPr id="749584" name="Text Box 16">
              <a:extLst>
                <a:ext uri="{FF2B5EF4-FFF2-40B4-BE49-F238E27FC236}">
                  <a16:creationId xmlns:a16="http://schemas.microsoft.com/office/drawing/2014/main" id="{46556A98-93C0-4CAF-B5A1-0AC6CA95B754}"/>
                </a:ext>
              </a:extLst>
            </p:cNvPr>
            <p:cNvSpPr txBox="1">
              <a:spLocks noChangeArrowheads="1"/>
            </p:cNvSpPr>
            <p:nvPr/>
          </p:nvSpPr>
          <p:spPr bwMode="auto">
            <a:xfrm>
              <a:off x="3345" y="3531"/>
              <a:ext cx="1120"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endParaRPr kumimoji="1" lang="zh-TW" altLang="en-US" sz="1600" b="1" dirty="0">
                <a:solidFill>
                  <a:srgbClr val="000514"/>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環境污染性雌激素</a:t>
              </a:r>
              <a:r>
                <a:rPr kumimoji="1" lang="en-US" altLang="zh-TW" b="1" dirty="0" err="1">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Xenoestrogens</a:t>
              </a:r>
              <a:endParaRPr kumimoji="1" lang="en-US" altLang="zh-TW"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749585" name="Text Box 17">
              <a:extLst>
                <a:ext uri="{FF2B5EF4-FFF2-40B4-BE49-F238E27FC236}">
                  <a16:creationId xmlns:a16="http://schemas.microsoft.com/office/drawing/2014/main" id="{1861D900-5B10-4050-B610-B827A1FB0ADE}"/>
                </a:ext>
              </a:extLst>
            </p:cNvPr>
            <p:cNvSpPr txBox="1">
              <a:spLocks noChangeArrowheads="1"/>
            </p:cNvSpPr>
            <p:nvPr/>
          </p:nvSpPr>
          <p:spPr bwMode="auto">
            <a:xfrm>
              <a:off x="4224" y="2849"/>
              <a:ext cx="682"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30000"/>
                </a:spcBef>
                <a:spcAft>
                  <a:spcPct val="0"/>
                </a:spcAft>
              </a:pPr>
              <a:r>
                <a:rPr kumimoji="1" lang="zh-TW" altLang="en-US"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馬尿   </a:t>
              </a:r>
              <a:endParaRPr kumimoji="1" lang="en-US" altLang="zh-TW"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endParaRPr>
            </a:p>
            <a:p>
              <a:pPr algn="ctr" fontAlgn="base">
                <a:spcBef>
                  <a:spcPct val="30000"/>
                </a:spcBef>
                <a:spcAft>
                  <a:spcPct val="0"/>
                </a:spcAft>
              </a:pPr>
              <a:r>
                <a:rPr kumimoji="1" lang="zh-TW" altLang="en-US"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 </a:t>
              </a:r>
              <a:r>
                <a:rPr kumimoji="1" lang="en-US" altLang="zh-TW" b="1" dirty="0" err="1">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rPr>
                <a:t>Equilin</a:t>
              </a:r>
              <a:endParaRPr kumimoji="1" lang="en-US" altLang="zh-TW"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grpSp>
      <p:sp>
        <p:nvSpPr>
          <p:cNvPr id="749586" name="AutoShape 18">
            <a:extLst>
              <a:ext uri="{FF2B5EF4-FFF2-40B4-BE49-F238E27FC236}">
                <a16:creationId xmlns:a16="http://schemas.microsoft.com/office/drawing/2014/main" id="{21C54A68-2FF5-48E3-9F19-DE95BB2AA65A}"/>
              </a:ext>
            </a:extLst>
          </p:cNvPr>
          <p:cNvSpPr>
            <a:spLocks noChangeArrowheads="1"/>
          </p:cNvSpPr>
          <p:nvPr/>
        </p:nvSpPr>
        <p:spPr bwMode="auto">
          <a:xfrm>
            <a:off x="6870700" y="1846019"/>
            <a:ext cx="3320785" cy="1008062"/>
          </a:xfrm>
          <a:prstGeom prst="wedgeRoundRectCallout">
            <a:avLst>
              <a:gd name="adj1" fmla="val 12130"/>
              <a:gd name="adj2" fmla="val 95042"/>
              <a:gd name="adj3" fmla="val 16667"/>
            </a:avLst>
          </a:prstGeom>
          <a:solidFill>
            <a:srgbClr val="FF0000"/>
          </a:solidFill>
          <a:ln w="12700" cap="sq">
            <a:solidFill>
              <a:schemeClr val="tx1"/>
            </a:solidFill>
            <a:miter lim="800000"/>
            <a:headEnd type="none" w="sm" len="sm"/>
            <a:tailEnd type="none" w="sm" len="sm"/>
          </a:ln>
          <a:effectLst>
            <a:outerShdw dist="35921" dir="2700000" algn="ctr" rotWithShape="0">
              <a:schemeClr val="bg2">
                <a:alpha val="50000"/>
              </a:schemeClr>
            </a:outerShdw>
          </a:effectLst>
        </p:spPr>
        <p:txBody>
          <a:bodyPr/>
          <a:lstStyle/>
          <a:p>
            <a:pPr algn="ctr" eaLnBrk="0" fontAlgn="base" hangingPunct="0">
              <a:spcBef>
                <a:spcPct val="0"/>
              </a:spcBef>
              <a:spcAft>
                <a:spcPct val="0"/>
              </a:spcAft>
            </a:pPr>
            <a:r>
              <a:rPr lang="zh-TW" altLang="en-US" sz="2800" b="1" dirty="0">
                <a:solidFill>
                  <a:srgbClr val="FFFFFF"/>
                </a:solidFill>
                <a:latin typeface="微軟正黑體" panose="020B0604030504040204" pitchFamily="34" charset="-120"/>
                <a:ea typeface="微軟正黑體" panose="020B0604030504040204" pitchFamily="34" charset="-120"/>
              </a:rPr>
              <a:t>外源性或合成藥物</a:t>
            </a:r>
          </a:p>
          <a:p>
            <a:pPr algn="ctr" eaLnBrk="0" fontAlgn="base" hangingPunct="0">
              <a:spcBef>
                <a:spcPct val="0"/>
              </a:spcBef>
              <a:spcAft>
                <a:spcPct val="0"/>
              </a:spcAft>
            </a:pPr>
            <a:r>
              <a:rPr lang="en-US" altLang="zh-TW" sz="2800" b="1" dirty="0">
                <a:solidFill>
                  <a:srgbClr val="FFFFFF"/>
                </a:solidFill>
                <a:latin typeface="微軟正黑體" panose="020B0604030504040204" pitchFamily="34" charset="-120"/>
                <a:ea typeface="微軟正黑體" panose="020B0604030504040204" pitchFamily="34" charset="-120"/>
              </a:rPr>
              <a:t>(</a:t>
            </a:r>
            <a:r>
              <a:rPr lang="zh-TW" altLang="en-US" sz="2800" b="1" dirty="0">
                <a:solidFill>
                  <a:srgbClr val="FFFFFF"/>
                </a:solidFill>
                <a:latin typeface="微軟正黑體" panose="020B0604030504040204" pitchFamily="34" charset="-120"/>
                <a:ea typeface="微軟正黑體" panose="020B0604030504040204" pitchFamily="34" charset="-120"/>
              </a:rPr>
              <a:t>高風險</a:t>
            </a:r>
            <a:r>
              <a:rPr lang="en-US" altLang="zh-TW" sz="2800" b="1" dirty="0">
                <a:solidFill>
                  <a:srgbClr val="FFFFFF"/>
                </a:solidFill>
                <a:latin typeface="微軟正黑體" panose="020B0604030504040204" pitchFamily="34" charset="-120"/>
                <a:ea typeface="微軟正黑體" panose="020B0604030504040204" pitchFamily="34" charset="-120"/>
              </a:rPr>
              <a:t>)</a:t>
            </a:r>
          </a:p>
        </p:txBody>
      </p:sp>
      <p:sp>
        <p:nvSpPr>
          <p:cNvPr id="749587" name="AutoShape 19">
            <a:extLst>
              <a:ext uri="{FF2B5EF4-FFF2-40B4-BE49-F238E27FC236}">
                <a16:creationId xmlns:a16="http://schemas.microsoft.com/office/drawing/2014/main" id="{67F3DC19-B09F-4C2F-90E5-2392D073B948}"/>
              </a:ext>
            </a:extLst>
          </p:cNvPr>
          <p:cNvSpPr>
            <a:spLocks noChangeArrowheads="1"/>
          </p:cNvSpPr>
          <p:nvPr/>
        </p:nvSpPr>
        <p:spPr bwMode="auto">
          <a:xfrm>
            <a:off x="3178970" y="1872037"/>
            <a:ext cx="2663825" cy="936625"/>
          </a:xfrm>
          <a:prstGeom prst="wedgeRoundRectCallout">
            <a:avLst>
              <a:gd name="adj1" fmla="val 27713"/>
              <a:gd name="adj2" fmla="val 130509"/>
              <a:gd name="adj3" fmla="val 16667"/>
            </a:avLst>
          </a:prstGeom>
          <a:solidFill>
            <a:srgbClr val="66FF99"/>
          </a:solidFill>
          <a:ln>
            <a:noFill/>
          </a:ln>
          <a:effectLst>
            <a:outerShdw dist="35921" dir="2700000" algn="ctr" rotWithShape="0">
              <a:srgbClr val="808080">
                <a:alpha val="50000"/>
              </a:srgbClr>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pPr algn="ctr" eaLnBrk="0" fontAlgn="base" hangingPunct="0">
              <a:spcBef>
                <a:spcPct val="0"/>
              </a:spcBef>
              <a:spcAft>
                <a:spcPct val="0"/>
              </a:spcAft>
            </a:pPr>
            <a:r>
              <a:rPr lang="zh-TW" altLang="en-US" sz="2800" b="1" dirty="0">
                <a:solidFill>
                  <a:srgbClr val="000000"/>
                </a:solidFill>
                <a:latin typeface="微軟正黑體" panose="020B0604030504040204" pitchFamily="34" charset="-120"/>
                <a:ea typeface="微軟正黑體" panose="020B0604030504040204" pitchFamily="34" charset="-120"/>
              </a:rPr>
              <a:t>生物等同性</a:t>
            </a:r>
          </a:p>
        </p:txBody>
      </p:sp>
      <p:sp>
        <p:nvSpPr>
          <p:cNvPr id="749588" name="AutoShape 20">
            <a:extLst>
              <a:ext uri="{FF2B5EF4-FFF2-40B4-BE49-F238E27FC236}">
                <a16:creationId xmlns:a16="http://schemas.microsoft.com/office/drawing/2014/main" id="{2CB4ACF5-639E-4329-98C4-164FD9C3F927}"/>
              </a:ext>
            </a:extLst>
          </p:cNvPr>
          <p:cNvSpPr>
            <a:spLocks noChangeArrowheads="1"/>
          </p:cNvSpPr>
          <p:nvPr/>
        </p:nvSpPr>
        <p:spPr bwMode="auto">
          <a:xfrm>
            <a:off x="632907" y="5315242"/>
            <a:ext cx="2546063" cy="936625"/>
          </a:xfrm>
          <a:prstGeom prst="wedgeRoundRectCallout">
            <a:avLst>
              <a:gd name="adj1" fmla="val 22611"/>
              <a:gd name="adj2" fmla="val -75764"/>
              <a:gd name="adj3" fmla="val 16667"/>
            </a:avLst>
          </a:prstGeom>
          <a:solidFill>
            <a:srgbClr val="00FFFF"/>
          </a:solidFill>
          <a:ln w="12700" cap="sq">
            <a:solidFill>
              <a:schemeClr val="tx1"/>
            </a:solidFill>
            <a:miter lim="800000"/>
            <a:headEnd type="none" w="sm" len="sm"/>
            <a:tailEnd type="none" w="sm" len="sm"/>
          </a:ln>
          <a:effectLst>
            <a:outerShdw dist="35921" dir="2700000" algn="ctr" rotWithShape="0">
              <a:schemeClr val="bg2"/>
            </a:outerShdw>
          </a:effectLst>
        </p:spPr>
        <p:txBody>
          <a:bodyPr/>
          <a:lstStyle/>
          <a:p>
            <a:pPr algn="ctr" eaLnBrk="0" fontAlgn="base" hangingPunct="0">
              <a:spcBef>
                <a:spcPct val="0"/>
              </a:spcBef>
              <a:spcAft>
                <a:spcPct val="0"/>
              </a:spcAft>
            </a:pP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一般營養食品</a:t>
            </a:r>
          </a:p>
        </p:txBody>
      </p:sp>
      <p:sp>
        <p:nvSpPr>
          <p:cNvPr id="2" name="標題 1">
            <a:extLst>
              <a:ext uri="{FF2B5EF4-FFF2-40B4-BE49-F238E27FC236}">
                <a16:creationId xmlns:a16="http://schemas.microsoft.com/office/drawing/2014/main" id="{B3672FA7-A9F3-4DAA-8F57-E492A17DD44D}"/>
              </a:ext>
            </a:extLst>
          </p:cNvPr>
          <p:cNvSpPr>
            <a:spLocks noGrp="1"/>
          </p:cNvSpPr>
          <p:nvPr>
            <p:ph type="title"/>
          </p:nvPr>
        </p:nvSpPr>
        <p:spPr>
          <a:xfrm>
            <a:off x="609600" y="274638"/>
            <a:ext cx="10972800" cy="1004889"/>
          </a:xfrm>
        </p:spPr>
        <p:txBody>
          <a:bodyPr>
            <a:normAutofit/>
          </a:bodyPr>
          <a:lstStyle/>
          <a:p>
            <a:pPr algn="ctr"/>
            <a:r>
              <a:rPr lang="zh-TW" altLang="en-US" sz="4400" b="1" dirty="0">
                <a:solidFill>
                  <a:srgbClr val="FFFF00"/>
                </a:solidFill>
                <a:latin typeface="微軟正黑體" panose="020B0604030504040204" pitchFamily="34" charset="-120"/>
                <a:ea typeface="微軟正黑體" panose="020B0604030504040204" pitchFamily="34" charset="-120"/>
              </a:rPr>
              <a:t>雌激素來源</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90286576"/>
      </p:ext>
    </p:extLst>
  </p:cSld>
  <p:clrMapOvr>
    <a:masterClrMapping/>
  </p:clrMapOvr>
  <p:transition/>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2639</TotalTime>
  <Words>2544</Words>
  <Application>Microsoft Office PowerPoint</Application>
  <PresentationFormat>寬螢幕</PresentationFormat>
  <Paragraphs>221</Paragraphs>
  <Slides>22</Slides>
  <Notes>15</Notes>
  <HiddenSlides>0</HiddenSlides>
  <MMClips>0</MMClips>
  <ScaleCrop>false</ScaleCrop>
  <HeadingPairs>
    <vt:vector size="6" baseType="variant">
      <vt:variant>
        <vt:lpstr>使用字型</vt:lpstr>
      </vt:variant>
      <vt:variant>
        <vt:i4>14</vt:i4>
      </vt:variant>
      <vt:variant>
        <vt:lpstr>佈景主題</vt:lpstr>
      </vt:variant>
      <vt:variant>
        <vt:i4>2</vt:i4>
      </vt:variant>
      <vt:variant>
        <vt:lpstr>投影片標題</vt:lpstr>
      </vt:variant>
      <vt:variant>
        <vt:i4>22</vt:i4>
      </vt:variant>
    </vt:vector>
  </HeadingPairs>
  <TitlesOfParts>
    <vt:vector size="38" baseType="lpstr">
      <vt:lpstr>Microsoft JhengHei Light</vt:lpstr>
      <vt:lpstr>SimSun</vt:lpstr>
      <vt:lpstr>華康細圓體</vt:lpstr>
      <vt:lpstr>華康標楷體</vt:lpstr>
      <vt:lpstr>超研澤細圓</vt:lpstr>
      <vt:lpstr>微軟正黑體</vt:lpstr>
      <vt:lpstr>新細明體</vt:lpstr>
      <vt:lpstr>Arial</vt:lpstr>
      <vt:lpstr>Calibri</vt:lpstr>
      <vt:lpstr>Century Gothic</vt:lpstr>
      <vt:lpstr>Georgia</vt:lpstr>
      <vt:lpstr>Times New Roman</vt:lpstr>
      <vt:lpstr>Wingdings</vt:lpstr>
      <vt:lpstr>Wingdings 2</vt:lpstr>
      <vt:lpstr>2_Custom Design</vt:lpstr>
      <vt:lpstr>飛機雲</vt:lpstr>
      <vt:lpstr>PowerPoint 簡報</vt:lpstr>
      <vt:lpstr>女生內分泌</vt:lpstr>
      <vt:lpstr>PowerPoint 簡報</vt:lpstr>
      <vt:lpstr>經前症候群</vt:lpstr>
      <vt:lpstr>經前症候群</vt:lpstr>
      <vt:lpstr>PowerPoint 簡報</vt:lpstr>
      <vt:lpstr>更年期與停經</vt:lpstr>
      <vt:lpstr>更年期與停經</vt:lpstr>
      <vt:lpstr>雌激素來源</vt:lpstr>
      <vt:lpstr>植物性雌激素</vt:lpstr>
      <vt:lpstr>紅花苜蓿(Red Clover)</vt:lpstr>
      <vt:lpstr>紅花苜蓿(Red Clover)</vt:lpstr>
      <vt:lpstr>紅花苜蓿(Red Clover)</vt:lpstr>
      <vt:lpstr>金雀異黃酮 ( Genistein)</vt:lpstr>
      <vt:lpstr>金雀異黃酮的好處</vt:lpstr>
      <vt:lpstr>西洋牡荊果 (Chasteberry) </vt:lpstr>
      <vt:lpstr>西洋牡荊果 (Chasteberry)</vt:lpstr>
      <vt:lpstr>香蜂草 (Melissa officinalis)</vt:lpstr>
      <vt:lpstr>薑根 (Ginger Root)</vt:lpstr>
      <vt:lpstr>薑根 (Ginger Root)</vt:lpstr>
      <vt:lpstr>內分泌平衡</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Nutrition Age Gracefully  健康与营养 优雅地步入老年</dc:title>
  <dc:creator>Ching Tan</dc:creator>
  <cp:lastModifiedBy>Charlie Shen</cp:lastModifiedBy>
  <cp:revision>77</cp:revision>
  <dcterms:created xsi:type="dcterms:W3CDTF">2015-08-28T08:42:53Z</dcterms:created>
  <dcterms:modified xsi:type="dcterms:W3CDTF">2018-04-30T04:13:24Z</dcterms:modified>
</cp:coreProperties>
</file>